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75" r:id="rId5"/>
    <p:sldId id="354" r:id="rId6"/>
    <p:sldId id="357" r:id="rId7"/>
    <p:sldId id="276" r:id="rId8"/>
    <p:sldId id="358" r:id="rId9"/>
    <p:sldId id="362" r:id="rId10"/>
    <p:sldId id="363" r:id="rId11"/>
    <p:sldId id="364" r:id="rId12"/>
    <p:sldId id="366" r:id="rId13"/>
    <p:sldId id="367" r:id="rId14"/>
    <p:sldId id="368" r:id="rId15"/>
    <p:sldId id="369" r:id="rId16"/>
    <p:sldId id="370" r:id="rId17"/>
    <p:sldId id="371" r:id="rId18"/>
    <p:sldId id="376" r:id="rId19"/>
    <p:sldId id="373" r:id="rId20"/>
    <p:sldId id="372" r:id="rId21"/>
    <p:sldId id="281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3B0"/>
    <a:srgbClr val="7AE67A"/>
    <a:srgbClr val="B5D361"/>
    <a:srgbClr val="172D2D"/>
    <a:srgbClr val="DCE2EE"/>
    <a:srgbClr val="B8B7C7"/>
    <a:srgbClr val="32A5A3"/>
    <a:srgbClr val="9EE450"/>
    <a:srgbClr val="CDFDFC"/>
    <a:srgbClr val="CB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5" autoAdjust="0"/>
    <p:restoredTop sz="93536" autoAdjust="0"/>
  </p:normalViewPr>
  <p:slideViewPr>
    <p:cSldViewPr snapToGrid="0" showGuides="1">
      <p:cViewPr varScale="1">
        <p:scale>
          <a:sx n="100" d="100"/>
          <a:sy n="100" d="100"/>
        </p:scale>
        <p:origin x="52" y="184"/>
      </p:cViewPr>
      <p:guideLst>
        <p:guide orient="horz" pos="2352"/>
        <p:guide pos="3840"/>
        <p:guide pos="438"/>
        <p:guide pos="7265"/>
        <p:guide orient="horz" pos="1457"/>
        <p:guide orient="horz" pos="712"/>
        <p:guide orient="horz" pos="3997"/>
        <p:guide orient="horz" pos="3861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BBAC9-DFB4-4C12-A66C-32310D6C0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技术革新、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技术革新、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DFA83-4B72-411D-9553-7A761C8586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D76C2-A152-4DFB-A2AA-447D87D039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452D-866C-4ED8-9405-D361D33374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6.png"/><Relationship Id="rId3" Type="http://schemas.openxmlformats.org/officeDocument/2006/relationships/image" Target="../media/image88.png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6.png"/><Relationship Id="rId3" Type="http://schemas.openxmlformats.org/officeDocument/2006/relationships/image" Target="../media/image91.png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0" Type="http://schemas.openxmlformats.org/officeDocument/2006/relationships/notesSlide" Target="../notesSlides/notesSlide14.xml"/><Relationship Id="rId2" Type="http://schemas.openxmlformats.org/officeDocument/2006/relationships/image" Target="../media/image9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13.png"/><Relationship Id="rId17" Type="http://schemas.openxmlformats.org/officeDocument/2006/relationships/image" Target="../media/image112.png"/><Relationship Id="rId16" Type="http://schemas.openxmlformats.org/officeDocument/2006/relationships/image" Target="../media/image111.png"/><Relationship Id="rId15" Type="http://schemas.openxmlformats.org/officeDocument/2006/relationships/image" Target="../media/image110.png"/><Relationship Id="rId14" Type="http://schemas.openxmlformats.org/officeDocument/2006/relationships/image" Target="../media/image109.png"/><Relationship Id="rId13" Type="http://schemas.openxmlformats.org/officeDocument/2006/relationships/image" Target="../media/image108.png"/><Relationship Id="rId12" Type="http://schemas.openxmlformats.org/officeDocument/2006/relationships/image" Target="../media/image107.png"/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microsoft.com/office/2007/relationships/hdphoto" Target="../media/image124.wdp"/><Relationship Id="rId6" Type="http://schemas.openxmlformats.org/officeDocument/2006/relationships/image" Target="../media/image123.png"/><Relationship Id="rId5" Type="http://schemas.microsoft.com/office/2007/relationships/hdphoto" Target="../media/image122.wdp"/><Relationship Id="rId40" Type="http://schemas.openxmlformats.org/officeDocument/2006/relationships/notesSlide" Target="../notesSlides/notesSlide16.xml"/><Relationship Id="rId4" Type="http://schemas.openxmlformats.org/officeDocument/2006/relationships/image" Target="../media/image121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155.png"/><Relationship Id="rId37" Type="http://schemas.openxmlformats.org/officeDocument/2006/relationships/image" Target="../media/image154.png"/><Relationship Id="rId36" Type="http://schemas.openxmlformats.org/officeDocument/2006/relationships/image" Target="../media/image153.png"/><Relationship Id="rId35" Type="http://schemas.openxmlformats.org/officeDocument/2006/relationships/image" Target="../media/image152.png"/><Relationship Id="rId34" Type="http://schemas.openxmlformats.org/officeDocument/2006/relationships/image" Target="../media/image151.png"/><Relationship Id="rId33" Type="http://schemas.openxmlformats.org/officeDocument/2006/relationships/image" Target="../media/image150.png"/><Relationship Id="rId32" Type="http://schemas.openxmlformats.org/officeDocument/2006/relationships/image" Target="../media/image149.png"/><Relationship Id="rId31" Type="http://schemas.openxmlformats.org/officeDocument/2006/relationships/image" Target="../media/image148.png"/><Relationship Id="rId30" Type="http://schemas.openxmlformats.org/officeDocument/2006/relationships/image" Target="../media/image147.png"/><Relationship Id="rId3" Type="http://schemas.openxmlformats.org/officeDocument/2006/relationships/image" Target="../media/image120.png"/><Relationship Id="rId29" Type="http://schemas.openxmlformats.org/officeDocument/2006/relationships/image" Target="../media/image146.png"/><Relationship Id="rId28" Type="http://schemas.openxmlformats.org/officeDocument/2006/relationships/image" Target="../media/image145.png"/><Relationship Id="rId27" Type="http://schemas.openxmlformats.org/officeDocument/2006/relationships/image" Target="../media/image144.png"/><Relationship Id="rId26" Type="http://schemas.openxmlformats.org/officeDocument/2006/relationships/image" Target="../media/image143.png"/><Relationship Id="rId25" Type="http://schemas.openxmlformats.org/officeDocument/2006/relationships/image" Target="../media/image142.png"/><Relationship Id="rId24" Type="http://schemas.openxmlformats.org/officeDocument/2006/relationships/image" Target="../media/image141.png"/><Relationship Id="rId23" Type="http://schemas.openxmlformats.org/officeDocument/2006/relationships/image" Target="../media/image140.png"/><Relationship Id="rId22" Type="http://schemas.openxmlformats.org/officeDocument/2006/relationships/image" Target="../media/image139.png"/><Relationship Id="rId21" Type="http://schemas.openxmlformats.org/officeDocument/2006/relationships/image" Target="../media/image138.png"/><Relationship Id="rId20" Type="http://schemas.openxmlformats.org/officeDocument/2006/relationships/image" Target="../media/image137.png"/><Relationship Id="rId2" Type="http://schemas.microsoft.com/office/2007/relationships/hdphoto" Target="../media/image119.wdp"/><Relationship Id="rId19" Type="http://schemas.openxmlformats.org/officeDocument/2006/relationships/image" Target="../media/image136.png"/><Relationship Id="rId18" Type="http://schemas.openxmlformats.org/officeDocument/2006/relationships/image" Target="../media/image135.png"/><Relationship Id="rId17" Type="http://schemas.microsoft.com/office/2007/relationships/hdphoto" Target="../media/image134.wdp"/><Relationship Id="rId16" Type="http://schemas.openxmlformats.org/officeDocument/2006/relationships/image" Target="../media/image133.png"/><Relationship Id="rId15" Type="http://schemas.openxmlformats.org/officeDocument/2006/relationships/image" Target="../media/image132.png"/><Relationship Id="rId14" Type="http://schemas.openxmlformats.org/officeDocument/2006/relationships/image" Target="../media/image131.png"/><Relationship Id="rId13" Type="http://schemas.openxmlformats.org/officeDocument/2006/relationships/image" Target="../media/image130.png"/><Relationship Id="rId12" Type="http://schemas.openxmlformats.org/officeDocument/2006/relationships/image" Target="../media/image129.png"/><Relationship Id="rId11" Type="http://schemas.openxmlformats.org/officeDocument/2006/relationships/image" Target="../media/image128.png"/><Relationship Id="rId10" Type="http://schemas.openxmlformats.org/officeDocument/2006/relationships/image" Target="../media/image127.png"/><Relationship Id="rId1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2.png"/><Relationship Id="rId6" Type="http://schemas.openxmlformats.org/officeDocument/2006/relationships/image" Target="../media/image161.jpe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image" Target="../media/image15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0" Type="http://schemas.openxmlformats.org/officeDocument/2006/relationships/notesSlide" Target="../notesSlides/notesSlide18.xml"/><Relationship Id="rId2" Type="http://schemas.openxmlformats.org/officeDocument/2006/relationships/image" Target="../media/image163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79.png"/><Relationship Id="rId17" Type="http://schemas.openxmlformats.org/officeDocument/2006/relationships/image" Target="../media/image178.png"/><Relationship Id="rId16" Type="http://schemas.openxmlformats.org/officeDocument/2006/relationships/image" Target="../media/image177.png"/><Relationship Id="rId15" Type="http://schemas.openxmlformats.org/officeDocument/2006/relationships/image" Target="../media/image176.png"/><Relationship Id="rId14" Type="http://schemas.openxmlformats.org/officeDocument/2006/relationships/image" Target="../media/image175.png"/><Relationship Id="rId13" Type="http://schemas.openxmlformats.org/officeDocument/2006/relationships/image" Target="../media/image174.png"/><Relationship Id="rId12" Type="http://schemas.openxmlformats.org/officeDocument/2006/relationships/image" Target="../media/image173.png"/><Relationship Id="rId11" Type="http://schemas.openxmlformats.org/officeDocument/2006/relationships/image" Target="../media/image172.png"/><Relationship Id="rId10" Type="http://schemas.openxmlformats.org/officeDocument/2006/relationships/image" Target="../media/image171.png"/><Relationship Id="rId1" Type="http://schemas.openxmlformats.org/officeDocument/2006/relationships/image" Target="../media/image15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28.png"/><Relationship Id="rId24" Type="http://schemas.openxmlformats.org/officeDocument/2006/relationships/image" Target="../media/image27.png"/><Relationship Id="rId23" Type="http://schemas.openxmlformats.org/officeDocument/2006/relationships/image" Target="../media/image26.png"/><Relationship Id="rId22" Type="http://schemas.openxmlformats.org/officeDocument/2006/relationships/image" Target="../media/image25.png"/><Relationship Id="rId21" Type="http://schemas.openxmlformats.org/officeDocument/2006/relationships/image" Target="../media/image24.png"/><Relationship Id="rId20" Type="http://schemas.microsoft.com/office/2007/relationships/hdphoto" Target="../media/image23.wdp"/><Relationship Id="rId2" Type="http://schemas.openxmlformats.org/officeDocument/2006/relationships/image" Target="../media/image5.png"/><Relationship Id="rId19" Type="http://schemas.openxmlformats.org/officeDocument/2006/relationships/image" Target="../media/image22.png"/><Relationship Id="rId18" Type="http://schemas.microsoft.com/office/2007/relationships/hdphoto" Target="../media/image21.wdp"/><Relationship Id="rId17" Type="http://schemas.openxmlformats.org/officeDocument/2006/relationships/image" Target="../media/image20.png"/><Relationship Id="rId16" Type="http://schemas.microsoft.com/office/2007/relationships/hdphoto" Target="../media/image19.wdp"/><Relationship Id="rId15" Type="http://schemas.openxmlformats.org/officeDocument/2006/relationships/image" Target="../media/image18.png"/><Relationship Id="rId14" Type="http://schemas.microsoft.com/office/2007/relationships/hdphoto" Target="../media/image17.wdp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microsoft.com/office/2007/relationships/hdphoto" Target="../media/image14.wdp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microsoft.com/office/2007/relationships/hdphoto" Target="../media/image36.wdp"/><Relationship Id="rId7" Type="http://schemas.openxmlformats.org/officeDocument/2006/relationships/image" Target="../media/image35.png"/><Relationship Id="rId6" Type="http://schemas.microsoft.com/office/2007/relationships/hdphoto" Target="../media/image34.wdp"/><Relationship Id="rId5" Type="http://schemas.openxmlformats.org/officeDocument/2006/relationships/image" Target="../media/image33.png"/><Relationship Id="rId4" Type="http://schemas.microsoft.com/office/2007/relationships/hdphoto" Target="../media/image32.wdp"/><Relationship Id="rId3" Type="http://schemas.openxmlformats.org/officeDocument/2006/relationships/image" Target="../media/image31.png"/><Relationship Id="rId2" Type="http://schemas.microsoft.com/office/2007/relationships/hdphoto" Target="../media/image30.wdp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.xml"/><Relationship Id="rId16" Type="http://schemas.microsoft.com/office/2007/relationships/hdphoto" Target="../media/image44.wdp"/><Relationship Id="rId15" Type="http://schemas.openxmlformats.org/officeDocument/2006/relationships/image" Target="../media/image43.png"/><Relationship Id="rId14" Type="http://schemas.microsoft.com/office/2007/relationships/hdphoto" Target="../media/image42.wdp"/><Relationship Id="rId13" Type="http://schemas.openxmlformats.org/officeDocument/2006/relationships/image" Target="../media/image41.png"/><Relationship Id="rId12" Type="http://schemas.microsoft.com/office/2007/relationships/hdphoto" Target="../media/image40.wdp"/><Relationship Id="rId11" Type="http://schemas.openxmlformats.org/officeDocument/2006/relationships/image" Target="../media/image39.png"/><Relationship Id="rId10" Type="http://schemas.microsoft.com/office/2007/relationships/hdphoto" Target="../media/image38.wdp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8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Relationship Id="rId3" Type="http://schemas.openxmlformats.org/officeDocument/2006/relationships/image" Target="../media/image70.png"/><Relationship Id="rId2" Type="http://schemas.microsoft.com/office/2007/relationships/hdphoto" Target="../media/image64.wdp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7.png"/><Relationship Id="rId7" Type="http://schemas.openxmlformats.org/officeDocument/2006/relationships/image" Target="../media/image66.png"/><Relationship Id="rId6" Type="http://schemas.openxmlformats.org/officeDocument/2006/relationships/image" Target="../media/image76.png"/><Relationship Id="rId5" Type="http://schemas.openxmlformats.org/officeDocument/2006/relationships/image" Target="../media/image68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microsoft.com/office/2007/relationships/hdphoto" Target="../media/image64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Mountains Mountain Peak photo and pictur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t="15555" r="-1"/>
          <a:stretch>
            <a:fillRect/>
          </a:stretch>
        </p:blipFill>
        <p:spPr bwMode="auto">
          <a:xfrm>
            <a:off x="-90443" y="-33775"/>
            <a:ext cx="12372883" cy="69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/>
          <p:cNvSpPr/>
          <p:nvPr/>
        </p:nvSpPr>
        <p:spPr>
          <a:xfrm>
            <a:off x="-457210" y="-5428033"/>
            <a:ext cx="18939764" cy="16509057"/>
          </a:xfrm>
          <a:prstGeom prst="ellipse">
            <a:avLst/>
          </a:prstGeom>
          <a:gradFill flip="none" rotWithShape="1">
            <a:gsLst>
              <a:gs pos="0">
                <a:srgbClr val="CBFFDB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53419" y="3558506"/>
            <a:ext cx="4772822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gradFill flip="none" rotWithShape="1">
                  <a:gsLst>
                    <a:gs pos="0">
                      <a:schemeClr val="tx1"/>
                    </a:gs>
                    <a:gs pos="32000">
                      <a:srgbClr val="32A5A3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/>
                <a:cs typeface="+mn-ea"/>
                <a:sym typeface="+mn-lt"/>
              </a:rPr>
              <a:t>AI</a:t>
            </a:r>
            <a:r>
              <a:rPr lang="zh-CN" altLang="en-US" sz="2400" dirty="0">
                <a:gradFill flip="none" rotWithShape="1">
                  <a:gsLst>
                    <a:gs pos="0">
                      <a:schemeClr val="tx1"/>
                    </a:gs>
                    <a:gs pos="32000">
                      <a:srgbClr val="32A5A3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/>
                <a:cs typeface="+mn-ea"/>
                <a:sym typeface="+mn-lt"/>
              </a:rPr>
              <a:t>数字生命辅助哀伤疗愈的先行者</a:t>
            </a:r>
            <a:endParaRPr lang="zh-CN" altLang="en-US" sz="2400" dirty="0">
              <a:gradFill flip="none" rotWithShape="1">
                <a:gsLst>
                  <a:gs pos="0">
                    <a:schemeClr val="tx1"/>
                  </a:gs>
                  <a:gs pos="32000">
                    <a:srgbClr val="32A5A3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effectLst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127240" y="4206002"/>
            <a:ext cx="4617720" cy="0"/>
          </a:xfrm>
          <a:prstGeom prst="line">
            <a:avLst/>
          </a:prstGeom>
          <a:ln w="63500" cmpd="tri">
            <a:gradFill flip="none" rotWithShape="1">
              <a:gsLst>
                <a:gs pos="0">
                  <a:srgbClr val="172D2D"/>
                </a:gs>
                <a:gs pos="100000">
                  <a:srgbClr val="32A5A3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223250" y="4342401"/>
            <a:ext cx="443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gradFill flip="none" rotWithShape="1">
                  <a:gsLst>
                    <a:gs pos="0">
                      <a:schemeClr val="tx1"/>
                    </a:gs>
                    <a:gs pos="32000">
                      <a:srgbClr val="32A5A3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/>
                <a:cs typeface="+mn-ea"/>
                <a:sym typeface="+mn-lt"/>
              </a:rPr>
              <a:t>华东师范大学“续”团队出品</a:t>
            </a:r>
            <a:endParaRPr lang="zh-CN" altLang="zh-CN" sz="2400" dirty="0">
              <a:gradFill flip="none" rotWithShape="1">
                <a:gsLst>
                  <a:gs pos="0">
                    <a:schemeClr val="tx1"/>
                  </a:gs>
                  <a:gs pos="32000">
                    <a:srgbClr val="32A5A3"/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effectLst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20" y="964522"/>
            <a:ext cx="2487384" cy="2353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76" y="-33775"/>
            <a:ext cx="2859272" cy="3767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573034" y="2487592"/>
            <a:ext cx="618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来访者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端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44129" y="360002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27" y="-44923"/>
            <a:ext cx="1847248" cy="749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48"/>
          <a:stretch>
            <a:fillRect/>
          </a:stretch>
        </p:blipFill>
        <p:spPr>
          <a:xfrm>
            <a:off x="3648560" y="1028700"/>
            <a:ext cx="2227818" cy="47620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54"/>
          <a:stretch>
            <a:fillRect/>
          </a:stretch>
        </p:blipFill>
        <p:spPr>
          <a:xfrm>
            <a:off x="6188714" y="1028700"/>
            <a:ext cx="2227818" cy="4762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1108405" y="1028700"/>
            <a:ext cx="2227818" cy="4762064"/>
          </a:xfrm>
          <a:prstGeom prst="rect">
            <a:avLst/>
          </a:prstGeom>
        </p:spPr>
      </p:pic>
      <p:sp>
        <p:nvSpPr>
          <p:cNvPr id="16" name="arrow-pointing-up_36637"/>
          <p:cNvSpPr/>
          <p:nvPr/>
        </p:nvSpPr>
        <p:spPr>
          <a:xfrm rot="16200000" flipV="1">
            <a:off x="3250969" y="2541249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arrow-pointing-up_36637"/>
          <p:cNvSpPr/>
          <p:nvPr/>
        </p:nvSpPr>
        <p:spPr>
          <a:xfrm rot="16200000" flipV="1">
            <a:off x="5716230" y="2541250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980612" y="-39818"/>
            <a:ext cx="6906354" cy="6824090"/>
            <a:chOff x="-3679000" y="0"/>
            <a:chExt cx="6906354" cy="6824090"/>
          </a:xfrm>
        </p:grpSpPr>
        <p:sp>
          <p:nvSpPr>
            <p:cNvPr id="15" name="任意多边形: 形状 14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flipV="1">
              <a:off x="1628185" y="2310760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-625933" y="470577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0800000" flipV="1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6200000" flipV="1">
              <a:off x="-566607" y="36811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549" y="-56786"/>
            <a:ext cx="4840644" cy="506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573034" y="2487592"/>
            <a:ext cx="618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来访者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端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44129" y="360002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30" y="-57736"/>
            <a:ext cx="1847248" cy="749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>
          <a:xfrm>
            <a:off x="1108405" y="1028700"/>
            <a:ext cx="2227818" cy="4762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251"/>
          <a:stretch>
            <a:fillRect/>
          </a:stretch>
        </p:blipFill>
        <p:spPr>
          <a:xfrm>
            <a:off x="5297647" y="1028700"/>
            <a:ext cx="2227818" cy="476206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42267" y="1518699"/>
            <a:ext cx="1038419" cy="542536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73137" y="3822431"/>
            <a:ext cx="2096305" cy="1679872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45087" y="3877537"/>
            <a:ext cx="519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作业种类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6" name="arrow-pointing-up_36637"/>
          <p:cNvSpPr/>
          <p:nvPr/>
        </p:nvSpPr>
        <p:spPr>
          <a:xfrm rot="16200000" flipV="1">
            <a:off x="4086832" y="2954505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8980612" y="-39818"/>
            <a:ext cx="6906354" cy="6824090"/>
            <a:chOff x="-3679000" y="0"/>
            <a:chExt cx="6906354" cy="6824090"/>
          </a:xfrm>
        </p:grpSpPr>
        <p:sp>
          <p:nvSpPr>
            <p:cNvPr id="18" name="任意多边形: 形状 17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V="1">
              <a:off x="1628177" y="2310760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-625933" y="470577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0800000" flipV="1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rot="16200000" flipV="1">
              <a:off x="-566607" y="36811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876" y="-53737"/>
            <a:ext cx="5279594" cy="49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573034" y="2487592"/>
            <a:ext cx="618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来访者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zh-CN" altLang="en-US" sz="2800" dirty="0">
                <a:cs typeface="+mn-ea"/>
                <a:sym typeface="+mn-lt"/>
              </a:rPr>
              <a:t>端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44129" y="360002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3" y="-44924"/>
            <a:ext cx="1737511" cy="749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94" y="1016236"/>
            <a:ext cx="2333161" cy="4989309"/>
          </a:xfrm>
          <a:prstGeom prst="rect">
            <a:avLst/>
          </a:prstGeom>
        </p:spPr>
      </p:pic>
      <p:sp>
        <p:nvSpPr>
          <p:cNvPr id="9" name="arrow-pointing-up_36637"/>
          <p:cNvSpPr/>
          <p:nvPr/>
        </p:nvSpPr>
        <p:spPr>
          <a:xfrm rot="16200000" flipV="1">
            <a:off x="4086832" y="2954505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r="298"/>
          <a:stretch>
            <a:fillRect/>
          </a:stretch>
        </p:blipFill>
        <p:spPr>
          <a:xfrm>
            <a:off x="5026741" y="1016236"/>
            <a:ext cx="2333161" cy="498930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550503" y="5383033"/>
            <a:ext cx="524787" cy="458731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398" y="2069697"/>
            <a:ext cx="676715" cy="24751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16200000">
            <a:off x="8980612" y="-39818"/>
            <a:ext cx="6906354" cy="6824090"/>
            <a:chOff x="-3679000" y="0"/>
            <a:chExt cx="6906354" cy="6824090"/>
          </a:xfrm>
        </p:grpSpPr>
        <p:sp>
          <p:nvSpPr>
            <p:cNvPr id="3" name="任意多边形: 形状 2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 flipV="1">
              <a:off x="1628185" y="2310768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 rot="16200000">
              <a:off x="-625933" y="4705780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rot="10800000" flipV="1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rot="16200000" flipV="1">
              <a:off x="-566607" y="36812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579" y="-62243"/>
            <a:ext cx="5108891" cy="493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1" y="489429"/>
            <a:ext cx="12144285" cy="61574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9151" y="381663"/>
            <a:ext cx="163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竞品分析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093527" y="553715"/>
            <a:ext cx="879322" cy="5982257"/>
          </a:xfrm>
          <a:prstGeom prst="rect">
            <a:avLst/>
          </a:prstGeom>
          <a:noFill/>
          <a:ln w="38100">
            <a:gradFill>
              <a:gsLst>
                <a:gs pos="0">
                  <a:srgbClr val="73F3B0"/>
                </a:gs>
                <a:gs pos="25000">
                  <a:srgbClr val="172D2D"/>
                </a:gs>
                <a:gs pos="61000">
                  <a:srgbClr val="73F3B0"/>
                </a:gs>
                <a:gs pos="100000">
                  <a:srgbClr val="172D2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38" y="5119396"/>
            <a:ext cx="1170533" cy="1152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6" y="3198138"/>
            <a:ext cx="1170533" cy="1152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36" y="1276880"/>
            <a:ext cx="1170533" cy="115224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15710" y="434653"/>
            <a:ext cx="428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商业模式</a:t>
            </a:r>
            <a:endParaRPr lang="zh-CN" altLang="en-US" sz="2800" b="1" dirty="0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15" y="1020826"/>
            <a:ext cx="9486198" cy="16643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62" y="5445560"/>
            <a:ext cx="749873" cy="4999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22" y="3523394"/>
            <a:ext cx="883997" cy="4999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622" y="1602136"/>
            <a:ext cx="749873" cy="4999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3015" y="2942084"/>
            <a:ext cx="9486198" cy="166435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3015" y="4866818"/>
            <a:ext cx="9486198" cy="166435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4799" y="1257715"/>
            <a:ext cx="2578832" cy="104250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93" y="926186"/>
            <a:ext cx="1664352" cy="51210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3693" y="2852753"/>
            <a:ext cx="1664352" cy="50601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3693" y="4770963"/>
            <a:ext cx="1664352" cy="5121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799" y="3178123"/>
            <a:ext cx="2578832" cy="104250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4799" y="5135892"/>
            <a:ext cx="2578832" cy="104860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50721" y="1257715"/>
            <a:ext cx="3377477" cy="104250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0721" y="3318020"/>
            <a:ext cx="3377477" cy="122540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721" y="5191796"/>
            <a:ext cx="3377477" cy="1042506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15710" y="434653"/>
            <a:ext cx="428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财务分析</a:t>
            </a:r>
            <a:endParaRPr lang="zh-CN" altLang="en-US" sz="2800" b="1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211" y="1302899"/>
            <a:ext cx="5151566" cy="47187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01" y="1531318"/>
            <a:ext cx="4566300" cy="3834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497" y="1096759"/>
            <a:ext cx="1274174" cy="499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217" y="5381702"/>
            <a:ext cx="3389670" cy="707197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: 圆角 104"/>
          <p:cNvSpPr/>
          <p:nvPr/>
        </p:nvSpPr>
        <p:spPr>
          <a:xfrm>
            <a:off x="10840908" y="5923722"/>
            <a:ext cx="1137036" cy="70785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24476" t="-836852" r="-947786" b="-3198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/>
          <p:cNvSpPr/>
          <p:nvPr/>
        </p:nvSpPr>
        <p:spPr>
          <a:xfrm>
            <a:off x="9115851" y="5923722"/>
            <a:ext cx="1137036" cy="70785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24476" t="-836852" r="-947786" b="-3198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: 圆角 102"/>
          <p:cNvSpPr/>
          <p:nvPr/>
        </p:nvSpPr>
        <p:spPr>
          <a:xfrm>
            <a:off x="7429700" y="5923722"/>
            <a:ext cx="1137036" cy="70785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24476" t="-836852" r="-947786" b="-3198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/>
          <p:cNvSpPr/>
          <p:nvPr/>
        </p:nvSpPr>
        <p:spPr>
          <a:xfrm>
            <a:off x="5679493" y="5923722"/>
            <a:ext cx="1137036" cy="70785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24476" t="-836852" r="-947786" b="-3198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622696" y="1545074"/>
            <a:ext cx="1446230" cy="1456609"/>
          </a:xfrm>
          <a:prstGeom prst="ellipse">
            <a:avLst/>
          </a:prstGeom>
          <a:solidFill>
            <a:srgbClr val="F78D8D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28138" y="1595269"/>
            <a:ext cx="1446230" cy="1456609"/>
          </a:xfrm>
          <a:prstGeom prst="ellipse">
            <a:avLst/>
          </a:prstGeom>
          <a:solidFill>
            <a:srgbClr val="050767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49" y="927551"/>
            <a:ext cx="1446230" cy="212432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723"/>
                    </a14:imgEffect>
                    <a14:imgEffect>
                      <a14:saturation sat="1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3014" y="1595271"/>
            <a:ext cx="1456609" cy="14566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96" b="99717" l="1445" r="99679">
                        <a14:foregroundMark x1="37560" y1="57299" x2="17389" y2="69713"/>
                        <a14:foregroundMark x1="17389" y1="69713" x2="1498" y2="74080"/>
                        <a14:foregroundMark x1="31568" y1="64092" x2="17817" y2="73474"/>
                        <a14:foregroundMark x1="31728" y1="65912" x2="27287" y2="78528"/>
                        <a14:foregroundMark x1="10166" y1="76061" x2="5404" y2="83704"/>
                        <a14:foregroundMark x1="4120" y1="73595" x2="5564" y2="87545"/>
                        <a14:foregroundMark x1="2140" y1="86049" x2="5886" y2="96563"/>
                        <a14:foregroundMark x1="5886" y1="96563" x2="6207" y2="96805"/>
                        <a14:foregroundMark x1="9845" y1="92357" x2="12413" y2="98746"/>
                        <a14:foregroundMark x1="20278" y1="79984" x2="22900" y2="92479"/>
                        <a14:foregroundMark x1="20920" y1="80873" x2="22044" y2="92479"/>
                        <a14:foregroundMark x1="18459" y1="80105" x2="9845" y2="91468"/>
                        <a14:foregroundMark x1="17335" y1="74323" x2="16212" y2="89001"/>
                        <a14:foregroundMark x1="34831" y1="76425" x2="30712" y2="91832"/>
                        <a14:foregroundMark x1="38577" y1="91468" x2="34671" y2="98383"/>
                        <a14:foregroundMark x1="73997" y1="70845" x2="73355" y2="83219"/>
                        <a14:foregroundMark x1="71215" y1="70724" x2="69930" y2="81965"/>
                        <a14:foregroundMark x1="77742" y1="84068" x2="75655" y2="91347"/>
                        <a14:foregroundMark x1="75816" y1="83583" x2="68111" y2="92479"/>
                        <a14:foregroundMark x1="80524" y1="81480" x2="89674" y2="83097"/>
                        <a14:foregroundMark x1="86249" y1="77275" x2="92456" y2="82855"/>
                        <a14:foregroundMark x1="79722" y1="74080" x2="89995" y2="82208"/>
                        <a14:foregroundMark x1="78117" y1="93813" x2="82343" y2="98625"/>
                        <a14:foregroundMark x1="91011" y1="85200" x2="90155" y2="98625"/>
                        <a14:foregroundMark x1="93954" y1="82208" x2="99679" y2="90012"/>
                        <a14:foregroundMark x1="99679" y1="90012" x2="99679" y2="90012"/>
                        <a14:foregroundMark x1="99304" y1="94945" x2="98181" y2="99757"/>
                        <a14:foregroundMark x1="47566" y1="10514" x2="52916" y2="8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1141" y="895390"/>
            <a:ext cx="1719139" cy="2156490"/>
          </a:xfrm>
          <a:custGeom>
            <a:avLst/>
            <a:gdLst>
              <a:gd name="connsiteX0" fmla="*/ 0 w 1606890"/>
              <a:gd name="connsiteY0" fmla="*/ 0 h 2126003"/>
              <a:gd name="connsiteX1" fmla="*/ 1606890 w 1606890"/>
              <a:gd name="connsiteY1" fmla="*/ 0 h 2126003"/>
              <a:gd name="connsiteX2" fmla="*/ 1606890 w 1606890"/>
              <a:gd name="connsiteY2" fmla="*/ 1327843 h 2126003"/>
              <a:gd name="connsiteX3" fmla="*/ 1408820 w 1606890"/>
              <a:gd name="connsiteY3" fmla="*/ 1327843 h 2126003"/>
              <a:gd name="connsiteX4" fmla="*/ 1427655 w 1606890"/>
              <a:gd name="connsiteY4" fmla="*/ 1386568 h 2126003"/>
              <a:gd name="connsiteX5" fmla="*/ 1440770 w 1606890"/>
              <a:gd name="connsiteY5" fmla="*/ 1512465 h 2126003"/>
              <a:gd name="connsiteX6" fmla="*/ 925368 w 1606890"/>
              <a:gd name="connsiteY6" fmla="*/ 2124462 h 2126003"/>
              <a:gd name="connsiteX7" fmla="*/ 909568 w 1606890"/>
              <a:gd name="connsiteY7" fmla="*/ 2126003 h 2126003"/>
              <a:gd name="connsiteX8" fmla="*/ 680990 w 1606890"/>
              <a:gd name="connsiteY8" fmla="*/ 2126003 h 2126003"/>
              <a:gd name="connsiteX9" fmla="*/ 665190 w 1606890"/>
              <a:gd name="connsiteY9" fmla="*/ 2124462 h 2126003"/>
              <a:gd name="connsiteX10" fmla="*/ 149788 w 1606890"/>
              <a:gd name="connsiteY10" fmla="*/ 1512465 h 2126003"/>
              <a:gd name="connsiteX11" fmla="*/ 162902 w 1606890"/>
              <a:gd name="connsiteY11" fmla="*/ 1386568 h 2126003"/>
              <a:gd name="connsiteX12" fmla="*/ 181738 w 1606890"/>
              <a:gd name="connsiteY12" fmla="*/ 1327843 h 2126003"/>
              <a:gd name="connsiteX13" fmla="*/ 0 w 1606890"/>
              <a:gd name="connsiteY13" fmla="*/ 1327843 h 212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6890" h="2126003">
                <a:moveTo>
                  <a:pt x="0" y="0"/>
                </a:moveTo>
                <a:lnTo>
                  <a:pt x="1606890" y="0"/>
                </a:lnTo>
                <a:lnTo>
                  <a:pt x="1606890" y="1327843"/>
                </a:lnTo>
                <a:lnTo>
                  <a:pt x="1408820" y="1327843"/>
                </a:lnTo>
                <a:lnTo>
                  <a:pt x="1427655" y="1386568"/>
                </a:lnTo>
                <a:cubicBezTo>
                  <a:pt x="1436254" y="1427234"/>
                  <a:pt x="1440770" y="1469340"/>
                  <a:pt x="1440770" y="1512465"/>
                </a:cubicBezTo>
                <a:cubicBezTo>
                  <a:pt x="1440770" y="1814345"/>
                  <a:pt x="1219507" y="2066212"/>
                  <a:pt x="925368" y="2124462"/>
                </a:cubicBezTo>
                <a:lnTo>
                  <a:pt x="909568" y="2126003"/>
                </a:lnTo>
                <a:lnTo>
                  <a:pt x="680990" y="2126003"/>
                </a:lnTo>
                <a:lnTo>
                  <a:pt x="665190" y="2124462"/>
                </a:lnTo>
                <a:cubicBezTo>
                  <a:pt x="371051" y="2066212"/>
                  <a:pt x="149788" y="1814345"/>
                  <a:pt x="149788" y="1512465"/>
                </a:cubicBezTo>
                <a:cubicBezTo>
                  <a:pt x="149788" y="1469340"/>
                  <a:pt x="154303" y="1427234"/>
                  <a:pt x="162902" y="1386568"/>
                </a:cubicBezTo>
                <a:lnTo>
                  <a:pt x="181738" y="1327843"/>
                </a:lnTo>
                <a:lnTo>
                  <a:pt x="0" y="1327843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5222" y="1545074"/>
            <a:ext cx="1511931" cy="15068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9"/>
          <a:srcRect l="-249" t="-2893" r="-249" b="-2893"/>
          <a:stretch>
            <a:fillRect/>
          </a:stretch>
        </p:blipFill>
        <p:spPr>
          <a:xfrm>
            <a:off x="1881865" y="1547552"/>
            <a:ext cx="1456609" cy="155204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0"/>
            <a:ext cx="12192000" cy="828646"/>
          </a:xfrm>
          <a:prstGeom prst="rect">
            <a:avLst/>
          </a:prstGeom>
          <a:solidFill>
            <a:srgbClr val="73F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3833" y="-189497"/>
            <a:ext cx="2920237" cy="11766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1619" y="1047116"/>
            <a:ext cx="1719139" cy="20047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514" y="1003414"/>
            <a:ext cx="1615535" cy="20921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2819" y="1595271"/>
            <a:ext cx="1456609" cy="14566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25439" r="59716" b="28953"/>
          <a:stretch>
            <a:fillRect/>
          </a:stretch>
        </p:blipFill>
        <p:spPr>
          <a:xfrm>
            <a:off x="1824716" y="1047116"/>
            <a:ext cx="1570905" cy="2004764"/>
          </a:xfrm>
          <a:custGeom>
            <a:avLst/>
            <a:gdLst>
              <a:gd name="connsiteX0" fmla="*/ 0 w 1972944"/>
              <a:gd name="connsiteY0" fmla="*/ 0 h 2533893"/>
              <a:gd name="connsiteX1" fmla="*/ 1972944 w 1972944"/>
              <a:gd name="connsiteY1" fmla="*/ 0 h 2533893"/>
              <a:gd name="connsiteX2" fmla="*/ 1972944 w 1972944"/>
              <a:gd name="connsiteY2" fmla="*/ 1719393 h 2533893"/>
              <a:gd name="connsiteX3" fmla="*/ 1877764 w 1972944"/>
              <a:gd name="connsiteY3" fmla="*/ 1719393 h 2533893"/>
              <a:gd name="connsiteX4" fmla="*/ 1877434 w 1972944"/>
              <a:gd name="connsiteY4" fmla="*/ 1725913 h 2533893"/>
              <a:gd name="connsiteX5" fmla="*/ 982081 w 1972944"/>
              <a:gd name="connsiteY5" fmla="*/ 2533893 h 2533893"/>
              <a:gd name="connsiteX6" fmla="*/ 86728 w 1972944"/>
              <a:gd name="connsiteY6" fmla="*/ 1725913 h 2533893"/>
              <a:gd name="connsiteX7" fmla="*/ 86398 w 1972944"/>
              <a:gd name="connsiteY7" fmla="*/ 1719393 h 2533893"/>
              <a:gd name="connsiteX8" fmla="*/ 0 w 1972944"/>
              <a:gd name="connsiteY8" fmla="*/ 1719393 h 25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2944" h="2533893">
                <a:moveTo>
                  <a:pt x="0" y="0"/>
                </a:moveTo>
                <a:lnTo>
                  <a:pt x="1972944" y="0"/>
                </a:lnTo>
                <a:lnTo>
                  <a:pt x="1972944" y="1719393"/>
                </a:lnTo>
                <a:lnTo>
                  <a:pt x="1877764" y="1719393"/>
                </a:lnTo>
                <a:lnTo>
                  <a:pt x="1877434" y="1725913"/>
                </a:lnTo>
                <a:cubicBezTo>
                  <a:pt x="1831345" y="2179743"/>
                  <a:pt x="1448071" y="2533893"/>
                  <a:pt x="982081" y="2533893"/>
                </a:cubicBezTo>
                <a:cubicBezTo>
                  <a:pt x="516091" y="2533893"/>
                  <a:pt x="132817" y="2179743"/>
                  <a:pt x="86728" y="1725913"/>
                </a:cubicBezTo>
                <a:lnTo>
                  <a:pt x="86398" y="1719393"/>
                </a:lnTo>
                <a:lnTo>
                  <a:pt x="0" y="1719393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3501" y="959710"/>
            <a:ext cx="1493185" cy="209216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53" b="98465" l="509" r="98700">
                        <a14:foregroundMark x1="25777" y1="74233" x2="565" y2="79806"/>
                        <a14:foregroundMark x1="25325" y1="69588" x2="44601" y2="84087"/>
                        <a14:foregroundMark x1="44601" y1="84087" x2="50085" y2="85097"/>
                        <a14:foregroundMark x1="75749" y1="72052" x2="98756" y2="81704"/>
                        <a14:foregroundMark x1="79197" y1="76414" x2="91351" y2="92569"/>
                        <a14:foregroundMark x1="74449" y1="79806" x2="54438" y2="96567"/>
                        <a14:foregroundMark x1="37083" y1="84168" x2="17072" y2="97536"/>
                        <a14:foregroundMark x1="49237" y1="9976" x2="49237" y2="9976"/>
                        <a14:foregroundMark x1="43132" y1="9976" x2="55738" y2="9693"/>
                        <a14:foregroundMark x1="75749" y1="74879" x2="41436" y2="80775"/>
                        <a14:foregroundMark x1="75749" y1="78595" x2="91803" y2="90388"/>
                        <a14:foregroundMark x1="90051" y1="89742" x2="91351" y2="96284"/>
                        <a14:foregroundMark x1="73544" y1="85703" x2="55738" y2="94426"/>
                        <a14:foregroundMark x1="30978" y1="81704" x2="38383" y2="98465"/>
                        <a14:foregroundMark x1="23573" y1="80452" x2="27077" y2="98465"/>
                        <a14:foregroundMark x1="14019" y1="81987" x2="12719" y2="98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7052" y="895390"/>
            <a:ext cx="1446231" cy="2133628"/>
          </a:xfrm>
          <a:custGeom>
            <a:avLst/>
            <a:gdLst>
              <a:gd name="connsiteX0" fmla="*/ 0 w 1446230"/>
              <a:gd name="connsiteY0" fmla="*/ 0 h 2024591"/>
              <a:gd name="connsiteX1" fmla="*/ 1446230 w 1446230"/>
              <a:gd name="connsiteY1" fmla="*/ 0 h 2024591"/>
              <a:gd name="connsiteX2" fmla="*/ 1446230 w 1446230"/>
              <a:gd name="connsiteY2" fmla="*/ 1427691 h 2024591"/>
              <a:gd name="connsiteX3" fmla="*/ 1426056 w 1446230"/>
              <a:gd name="connsiteY3" fmla="*/ 1427691 h 2024591"/>
              <a:gd name="connsiteX4" fmla="*/ 1422756 w 1446230"/>
              <a:gd name="connsiteY4" fmla="*/ 1460663 h 2024591"/>
              <a:gd name="connsiteX5" fmla="*/ 962963 w 1446230"/>
              <a:gd name="connsiteY5" fmla="*/ 1997996 h 2024591"/>
              <a:gd name="connsiteX6" fmla="*/ 865208 w 1446230"/>
              <a:gd name="connsiteY6" fmla="*/ 2024591 h 2024591"/>
              <a:gd name="connsiteX7" fmla="*/ 563456 w 1446230"/>
              <a:gd name="connsiteY7" fmla="*/ 2024591 h 2024591"/>
              <a:gd name="connsiteX8" fmla="*/ 465701 w 1446230"/>
              <a:gd name="connsiteY8" fmla="*/ 1997996 h 2024591"/>
              <a:gd name="connsiteX9" fmla="*/ 5908 w 1446230"/>
              <a:gd name="connsiteY9" fmla="*/ 1460663 h 2024591"/>
              <a:gd name="connsiteX10" fmla="*/ 2608 w 1446230"/>
              <a:gd name="connsiteY10" fmla="*/ 1427691 h 2024591"/>
              <a:gd name="connsiteX11" fmla="*/ 0 w 1446230"/>
              <a:gd name="connsiteY11" fmla="*/ 1427691 h 20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6230" h="2024591">
                <a:moveTo>
                  <a:pt x="0" y="0"/>
                </a:moveTo>
                <a:lnTo>
                  <a:pt x="1446230" y="0"/>
                </a:lnTo>
                <a:lnTo>
                  <a:pt x="1446230" y="1427691"/>
                </a:lnTo>
                <a:lnTo>
                  <a:pt x="1426056" y="1427691"/>
                </a:lnTo>
                <a:lnTo>
                  <a:pt x="1422756" y="1460663"/>
                </a:lnTo>
                <a:cubicBezTo>
                  <a:pt x="1372185" y="1709571"/>
                  <a:pt x="1195544" y="1912225"/>
                  <a:pt x="962963" y="1997996"/>
                </a:cubicBezTo>
                <a:lnTo>
                  <a:pt x="865208" y="2024591"/>
                </a:lnTo>
                <a:lnTo>
                  <a:pt x="563456" y="2024591"/>
                </a:lnTo>
                <a:lnTo>
                  <a:pt x="465701" y="1997996"/>
                </a:lnTo>
                <a:cubicBezTo>
                  <a:pt x="233120" y="1912225"/>
                  <a:pt x="56479" y="1709571"/>
                  <a:pt x="5908" y="1460663"/>
                </a:cubicBezTo>
                <a:lnTo>
                  <a:pt x="2608" y="1427691"/>
                </a:lnTo>
                <a:lnTo>
                  <a:pt x="0" y="1427691"/>
                </a:lnTo>
                <a:close/>
              </a:path>
            </a:pathLst>
          </a:cu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44120" y="3035802"/>
            <a:ext cx="1005927" cy="49991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01359" y="3035802"/>
            <a:ext cx="1005927" cy="49991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58597" y="3035802"/>
            <a:ext cx="1005927" cy="49991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7745" y="3037354"/>
            <a:ext cx="1005927" cy="493819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41611" y="3037354"/>
            <a:ext cx="1005927" cy="49381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51" y="3626992"/>
            <a:ext cx="1621677" cy="209720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17869" y="3582617"/>
            <a:ext cx="1444877" cy="240812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58744" y="3608306"/>
            <a:ext cx="1560711" cy="232887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55929" y="3567909"/>
            <a:ext cx="1390008" cy="240812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53967" y="3572216"/>
            <a:ext cx="1444877" cy="207891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98669" y="5849884"/>
            <a:ext cx="1213209" cy="81083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95786" y="5830281"/>
            <a:ext cx="1213209" cy="81083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79382" y="5824151"/>
            <a:ext cx="1213209" cy="8169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40323" y="5830281"/>
            <a:ext cx="1213209" cy="81083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71373" y="3037354"/>
            <a:ext cx="1005927" cy="49381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09509" y="5728958"/>
            <a:ext cx="1457070" cy="103031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33968" y="5751948"/>
            <a:ext cx="1457070" cy="1030313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2629" y="3037354"/>
            <a:ext cx="999831" cy="493819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694839" y="3619967"/>
            <a:ext cx="1457070" cy="233497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7057" y="5751948"/>
            <a:ext cx="1450974" cy="103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23372" y="3570957"/>
            <a:ext cx="1444877" cy="2402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spect="1"/>
          </p:cNvSpPr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5062654" y="0"/>
            <a:ext cx="1033346" cy="237530"/>
          </a:xfrm>
          <a:prstGeom prst="line">
            <a:avLst/>
          </a:prstGeom>
          <a:ln w="38100">
            <a:solidFill>
              <a:srgbClr val="73F3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096000" y="232"/>
            <a:ext cx="966195" cy="237540"/>
          </a:xfrm>
          <a:prstGeom prst="line">
            <a:avLst/>
          </a:prstGeom>
          <a:ln w="38100">
            <a:solidFill>
              <a:srgbClr val="73F3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03037"/>
            <a:ext cx="4518202" cy="6360782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660400" y="352977"/>
            <a:ext cx="1682750" cy="512108"/>
          </a:xfrm>
          <a:prstGeom prst="rect">
            <a:avLst/>
          </a:prstGeom>
          <a:gradFill>
            <a:gsLst>
              <a:gs pos="51000">
                <a:srgbClr val="73F3B0"/>
              </a:gs>
              <a:gs pos="0">
                <a:srgbClr val="73F3B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法律顾问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32513" y="352977"/>
            <a:ext cx="1682750" cy="512108"/>
          </a:xfrm>
          <a:prstGeom prst="rect">
            <a:avLst/>
          </a:prstGeom>
          <a:gradFill>
            <a:gsLst>
              <a:gs pos="51000">
                <a:srgbClr val="73F3B0"/>
              </a:gs>
              <a:gs pos="0">
                <a:srgbClr val="73F3B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意向合作单位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632118" y="1264575"/>
            <a:ext cx="4180330" cy="4868076"/>
            <a:chOff x="6132513" y="1367624"/>
            <a:chExt cx="4180330" cy="4868076"/>
          </a:xfrm>
        </p:grpSpPr>
        <p:sp>
          <p:nvSpPr>
            <p:cNvPr id="13" name="矩形: 圆角 12"/>
            <p:cNvSpPr/>
            <p:nvPr/>
          </p:nvSpPr>
          <p:spPr>
            <a:xfrm>
              <a:off x="6132513" y="1367624"/>
              <a:ext cx="4180330" cy="4868076"/>
            </a:xfrm>
            <a:prstGeom prst="roundRect">
              <a:avLst/>
            </a:prstGeom>
            <a:noFill/>
            <a:ln w="88900">
              <a:solidFill>
                <a:srgbClr val="73F3B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526" y="1605931"/>
              <a:ext cx="3429919" cy="54091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29" y="2328304"/>
              <a:ext cx="3773511" cy="91020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297" y="3311471"/>
              <a:ext cx="1070720" cy="939074"/>
            </a:xfrm>
            <a:prstGeom prst="rect">
              <a:avLst/>
            </a:prstGeom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9" t="50911" b="-266"/>
            <a:stretch>
              <a:fillRect/>
            </a:stretch>
          </p:blipFill>
          <p:spPr bwMode="auto">
            <a:xfrm>
              <a:off x="6321505" y="4521253"/>
              <a:ext cx="3773512" cy="126309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702" y="3318198"/>
              <a:ext cx="2507418" cy="75982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spect="1"/>
          </p:cNvSpPr>
          <p:nvPr/>
        </p:nvSpPr>
        <p:spPr>
          <a:xfrm>
            <a:off x="0" y="0"/>
            <a:ext cx="12192000" cy="6966857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83" y="3014608"/>
            <a:ext cx="2249619" cy="37005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020" y="1810924"/>
            <a:ext cx="2408129" cy="18411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75" y="1505917"/>
            <a:ext cx="2115495" cy="2133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19" y="2380000"/>
            <a:ext cx="2231329" cy="125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910" y="3044370"/>
            <a:ext cx="2255716" cy="3670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563" y="3014608"/>
            <a:ext cx="2255716" cy="37005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572" y="302444"/>
            <a:ext cx="1847248" cy="749873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5062654" y="0"/>
            <a:ext cx="1033346" cy="237530"/>
          </a:xfrm>
          <a:prstGeom prst="line">
            <a:avLst/>
          </a:prstGeom>
          <a:ln w="38100">
            <a:solidFill>
              <a:srgbClr val="73F3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096000" y="232"/>
            <a:ext cx="966195" cy="237540"/>
          </a:xfrm>
          <a:prstGeom prst="line">
            <a:avLst/>
          </a:prstGeom>
          <a:ln w="38100">
            <a:solidFill>
              <a:srgbClr val="73F3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852" y="1012827"/>
            <a:ext cx="1664352" cy="5121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752" y="1766362"/>
            <a:ext cx="2408129" cy="1835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3"/>
          <a:stretch>
            <a:fillRect/>
          </a:stretch>
        </p:blipFill>
        <p:spPr>
          <a:xfrm>
            <a:off x="457959" y="-468673"/>
            <a:ext cx="3489076" cy="40532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43" y="2328880"/>
            <a:ext cx="2231329" cy="12558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7221" y="986168"/>
            <a:ext cx="1664352" cy="5121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6686" y="731176"/>
            <a:ext cx="4505334" cy="292633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7792" y="3160439"/>
            <a:ext cx="1560711" cy="43285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83023" y="3687238"/>
            <a:ext cx="1920406" cy="268856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6136" y="3628141"/>
            <a:ext cx="1963082" cy="296291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5140" y="3690764"/>
            <a:ext cx="1902117" cy="34445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95724" y="3242437"/>
            <a:ext cx="695004" cy="4328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Mountains Mountain Peak photo and pictur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t="15555" r="-1"/>
          <a:stretch>
            <a:fillRect/>
          </a:stretch>
        </p:blipFill>
        <p:spPr bwMode="auto">
          <a:xfrm>
            <a:off x="-90442" y="0"/>
            <a:ext cx="12372883" cy="69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-3063562" y="-5437753"/>
            <a:ext cx="18939764" cy="16509057"/>
          </a:xfrm>
          <a:prstGeom prst="ellipse">
            <a:avLst/>
          </a:prstGeom>
          <a:gradFill flip="none" rotWithShape="1">
            <a:gsLst>
              <a:gs pos="0">
                <a:srgbClr val="CBFFDB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25668" y="3476459"/>
            <a:ext cx="35406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740700" y="3676303"/>
            <a:ext cx="4617720" cy="0"/>
          </a:xfrm>
          <a:prstGeom prst="line">
            <a:avLst/>
          </a:prstGeom>
          <a:ln w="63500" cmpd="tri">
            <a:gradFill flip="none" rotWithShape="1">
              <a:gsLst>
                <a:gs pos="0">
                  <a:srgbClr val="172D2D"/>
                </a:gs>
                <a:gs pos="100000">
                  <a:srgbClr val="32A5A3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30" y="3942162"/>
            <a:ext cx="4432176" cy="4633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8" y="341256"/>
            <a:ext cx="10644539" cy="14448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7" y="1787807"/>
            <a:ext cx="8248603" cy="1444877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任意多边形: 形状 91"/>
          <p:cNvSpPr/>
          <p:nvPr/>
        </p:nvSpPr>
        <p:spPr>
          <a:xfrm>
            <a:off x="1528321" y="-58393"/>
            <a:ext cx="10701247" cy="6858000"/>
          </a:xfrm>
          <a:custGeom>
            <a:avLst/>
            <a:gdLst>
              <a:gd name="connsiteX0" fmla="*/ 3312702 w 10701247"/>
              <a:gd name="connsiteY0" fmla="*/ 0 h 6858000"/>
              <a:gd name="connsiteX1" fmla="*/ 10701247 w 10701247"/>
              <a:gd name="connsiteY1" fmla="*/ 0 h 6858000"/>
              <a:gd name="connsiteX2" fmla="*/ 10701247 w 10701247"/>
              <a:gd name="connsiteY2" fmla="*/ 6858000 h 6858000"/>
              <a:gd name="connsiteX3" fmla="*/ 291708 w 10701247"/>
              <a:gd name="connsiteY3" fmla="*/ 6858000 h 6858000"/>
              <a:gd name="connsiteX4" fmla="*/ 228840 w 10701247"/>
              <a:gd name="connsiteY4" fmla="*/ 6671351 h 6858000"/>
              <a:gd name="connsiteX5" fmla="*/ 0 w 10701247"/>
              <a:gd name="connsiteY5" fmla="*/ 5139851 h 6858000"/>
              <a:gd name="connsiteX6" fmla="*/ 3204724 w 10701247"/>
              <a:gd name="connsiteY6" fmla="*/ 583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1247" h="6858000">
                <a:moveTo>
                  <a:pt x="3312702" y="0"/>
                </a:moveTo>
                <a:lnTo>
                  <a:pt x="10701247" y="0"/>
                </a:lnTo>
                <a:lnTo>
                  <a:pt x="10701247" y="6858000"/>
                </a:lnTo>
                <a:lnTo>
                  <a:pt x="291708" y="6858000"/>
                </a:lnTo>
                <a:lnTo>
                  <a:pt x="228840" y="6671351"/>
                </a:lnTo>
                <a:cubicBezTo>
                  <a:pt x="79452" y="6181844"/>
                  <a:pt x="0" y="5668670"/>
                  <a:pt x="0" y="5139851"/>
                </a:cubicBezTo>
                <a:cubicBezTo>
                  <a:pt x="0" y="3024577"/>
                  <a:pt x="1271223" y="1159619"/>
                  <a:pt x="3204724" y="58360"/>
                </a:cubicBez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572" y="364090"/>
            <a:ext cx="4407790" cy="755970"/>
          </a:xfrm>
          <a:prstGeom prst="rect">
            <a:avLst/>
          </a:prstGeom>
        </p:spPr>
      </p:pic>
      <p:sp>
        <p:nvSpPr>
          <p:cNvPr id="7" name="ComponentBackground1"/>
          <p:cNvSpPr/>
          <p:nvPr/>
        </p:nvSpPr>
        <p:spPr>
          <a:xfrm>
            <a:off x="660400" y="1299298"/>
            <a:ext cx="2004078" cy="712522"/>
          </a:xfrm>
          <a:prstGeom prst="roundRect">
            <a:avLst>
              <a:gd name="adj" fmla="val 6000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32953" t="-182352" r="-475407" b="-680145"/>
            </a:stretch>
          </a:blipFill>
          <a:ln w="38100">
            <a:solidFill>
              <a:schemeClr val="accent1">
                <a:shade val="15000"/>
              </a:schemeClr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cs typeface="+mn-ea"/>
                <a:sym typeface="+mn-lt"/>
              </a:rPr>
              <a:t>1041</a:t>
            </a:r>
            <a:r>
              <a:rPr lang="zh-CN" altLang="en-US" sz="3600" b="1" dirty="0">
                <a:solidFill>
                  <a:schemeClr val="tx1"/>
                </a:solidFill>
                <a:cs typeface="+mn-ea"/>
                <a:sym typeface="+mn-lt"/>
              </a:rPr>
              <a:t>万</a:t>
            </a:r>
            <a:endParaRPr lang="zh-CN" altLang="en-US" sz="3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8641394" y="96587"/>
            <a:ext cx="3027385" cy="6161991"/>
            <a:chOff x="5718953" y="480997"/>
            <a:chExt cx="3027385" cy="6161991"/>
          </a:xfrm>
        </p:grpSpPr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197" y="480997"/>
              <a:ext cx="2914141" cy="6096528"/>
            </a:xfrm>
            <a:prstGeom prst="round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6" b="1743"/>
            <a:stretch>
              <a:fillRect/>
            </a:stretch>
          </p:blipFill>
          <p:spPr>
            <a:xfrm>
              <a:off x="5718953" y="545385"/>
              <a:ext cx="2909475" cy="6097603"/>
            </a:xfrm>
            <a:prstGeom prst="roundRect">
              <a:avLst/>
            </a:prstGeom>
            <a:scene3d>
              <a:camera prst="isometricOffAxis2Left"/>
              <a:lightRig rig="threePt" dir="t"/>
            </a:scene3d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62" y="2745500"/>
            <a:ext cx="2347163" cy="1268078"/>
          </a:xfrm>
          <a:prstGeom prst="rect">
            <a:avLst/>
          </a:prstGeom>
        </p:spPr>
      </p:pic>
      <p:grpSp>
        <p:nvGrpSpPr>
          <p:cNvPr id="101" name="组合 100"/>
          <p:cNvGrpSpPr/>
          <p:nvPr/>
        </p:nvGrpSpPr>
        <p:grpSpPr>
          <a:xfrm>
            <a:off x="7119873" y="58393"/>
            <a:ext cx="3043041" cy="6167453"/>
            <a:chOff x="5718060" y="429178"/>
            <a:chExt cx="3043041" cy="6167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7"/>
            <a:srcRect t="62" b="62"/>
            <a:stretch>
              <a:fillRect/>
            </a:stretch>
          </p:blipFill>
          <p:spPr>
            <a:xfrm>
              <a:off x="5851626" y="429178"/>
              <a:ext cx="2909475" cy="6097603"/>
            </a:xfrm>
            <a:prstGeom prst="round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8060" y="499028"/>
              <a:ext cx="2909475" cy="6097603"/>
            </a:xfrm>
            <a:prstGeom prst="roundRect">
              <a:avLst/>
            </a:prstGeom>
            <a:scene3d>
              <a:camera prst="isometricOffAxis2Left"/>
              <a:lightRig rig="threePt" dir="t"/>
            </a:scene3d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26" y="2186611"/>
            <a:ext cx="2816596" cy="719390"/>
          </a:xfrm>
          <a:prstGeom prst="rect">
            <a:avLst/>
          </a:prstGeom>
        </p:spPr>
      </p:pic>
      <p:sp>
        <p:nvSpPr>
          <p:cNvPr id="121" name="矩形: 圆角 120"/>
          <p:cNvSpPr/>
          <p:nvPr/>
        </p:nvSpPr>
        <p:spPr>
          <a:xfrm>
            <a:off x="429045" y="3882742"/>
            <a:ext cx="2499112" cy="394347"/>
          </a:xfrm>
          <a:prstGeom prst="round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168" t="-984601" r="-370685" b="-654477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56" y="3825665"/>
            <a:ext cx="2402032" cy="499915"/>
          </a:xfrm>
          <a:prstGeom prst="rect">
            <a:avLst/>
          </a:prstGeom>
        </p:spPr>
      </p:pic>
      <p:sp>
        <p:nvSpPr>
          <p:cNvPr id="123" name="箭头: 下 122"/>
          <p:cNvSpPr/>
          <p:nvPr/>
        </p:nvSpPr>
        <p:spPr>
          <a:xfrm>
            <a:off x="1321175" y="4541350"/>
            <a:ext cx="714852" cy="801625"/>
          </a:xfrm>
          <a:prstGeom prst="downArrow">
            <a:avLst/>
          </a:prstGeom>
          <a:gradFill flip="none" rotWithShape="1">
            <a:gsLst>
              <a:gs pos="73563">
                <a:srgbClr val="172D2D"/>
              </a:gs>
              <a:gs pos="49451">
                <a:srgbClr val="73F3B0"/>
              </a:gs>
              <a:gs pos="24100">
                <a:srgbClr val="172D2D"/>
              </a:gs>
              <a:gs pos="0">
                <a:srgbClr val="CBFFDB"/>
              </a:gs>
              <a:gs pos="100000">
                <a:srgbClr val="73F3B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ComponentBackground1"/>
          <p:cNvSpPr/>
          <p:nvPr/>
        </p:nvSpPr>
        <p:spPr>
          <a:xfrm>
            <a:off x="690786" y="5504631"/>
            <a:ext cx="2004078" cy="712522"/>
          </a:xfrm>
          <a:prstGeom prst="roundRect">
            <a:avLst>
              <a:gd name="adj" fmla="val 6000"/>
            </a:avLst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34469" t="-772557" r="-473891" b="-89940"/>
            </a:stretch>
          </a:blipFill>
          <a:ln w="38100">
            <a:solidFill>
              <a:schemeClr val="accent1">
                <a:shade val="15000"/>
              </a:schemeClr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gradFill>
                <a:gsLst>
                  <a:gs pos="67259">
                    <a:srgbClr val="73F3B0"/>
                  </a:gs>
                  <a:gs pos="49396">
                    <a:srgbClr val="172D2D"/>
                  </a:gs>
                  <a:gs pos="13200">
                    <a:srgbClr val="73F3B0"/>
                  </a:gs>
                  <a:gs pos="0">
                    <a:srgbClr val="172D2D"/>
                  </a:gs>
                  <a:gs pos="100000">
                    <a:srgbClr val="172D2D"/>
                  </a:gs>
                </a:gsLst>
                <a:lin ang="0" scaled="0"/>
              </a:gradFill>
              <a:cs typeface="+mn-ea"/>
              <a:sym typeface="+mn-lt"/>
            </a:endParaRPr>
          </a:p>
        </p:txBody>
      </p:sp>
      <p:sp>
        <p:nvSpPr>
          <p:cNvPr id="141" name="任意多边形: 形状 140"/>
          <p:cNvSpPr/>
          <p:nvPr/>
        </p:nvSpPr>
        <p:spPr>
          <a:xfrm>
            <a:off x="5900328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3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3" y="5184100"/>
                </a:lnTo>
                <a:cubicBezTo>
                  <a:pt x="667883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883436" t="1" r="-842031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7" name="任意多边形: 形状 136"/>
          <p:cNvSpPr/>
          <p:nvPr/>
        </p:nvSpPr>
        <p:spPr>
          <a:xfrm>
            <a:off x="3776353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4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4" y="5184100"/>
                </a:lnTo>
                <a:cubicBezTo>
                  <a:pt x="667884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565420" t="1" r="-1160047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任意多边形: 形状 138"/>
          <p:cNvSpPr/>
          <p:nvPr/>
        </p:nvSpPr>
        <p:spPr>
          <a:xfrm>
            <a:off x="4838341" y="1028700"/>
            <a:ext cx="667884" cy="5829300"/>
          </a:xfrm>
          <a:custGeom>
            <a:avLst/>
            <a:gdLst>
              <a:gd name="connsiteX0" fmla="*/ 333942 w 667884"/>
              <a:gd name="connsiteY0" fmla="*/ 0 h 5829300"/>
              <a:gd name="connsiteX1" fmla="*/ 667884 w 667884"/>
              <a:gd name="connsiteY1" fmla="*/ 333942 h 5829300"/>
              <a:gd name="connsiteX2" fmla="*/ 667884 w 667884"/>
              <a:gd name="connsiteY2" fmla="*/ 5829300 h 5829300"/>
              <a:gd name="connsiteX3" fmla="*/ 0 w 667884"/>
              <a:gd name="connsiteY3" fmla="*/ 5829300 h 5829300"/>
              <a:gd name="connsiteX4" fmla="*/ 0 w 667884"/>
              <a:gd name="connsiteY4" fmla="*/ 333942 h 5829300"/>
              <a:gd name="connsiteX5" fmla="*/ 333942 w 667884"/>
              <a:gd name="connsiteY5" fmla="*/ 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829300">
                <a:moveTo>
                  <a:pt x="333942" y="0"/>
                </a:moveTo>
                <a:cubicBezTo>
                  <a:pt x="518373" y="0"/>
                  <a:pt x="667884" y="149511"/>
                  <a:pt x="667884" y="333942"/>
                </a:cubicBezTo>
                <a:lnTo>
                  <a:pt x="667884" y="5829300"/>
                </a:lnTo>
                <a:lnTo>
                  <a:pt x="0" y="5829300"/>
                </a:lnTo>
                <a:lnTo>
                  <a:pt x="0" y="333942"/>
                </a:lnTo>
                <a:cubicBezTo>
                  <a:pt x="0" y="149511"/>
                  <a:pt x="149512" y="0"/>
                  <a:pt x="333942" y="0"/>
                </a:cubicBezTo>
                <a:close/>
              </a:path>
            </a:pathLst>
          </a:custGeom>
          <a:blipFill dpi="0"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24428" t="-17647" r="-1001039" b="-1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8534" y="351213"/>
            <a:ext cx="646232" cy="50601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26613" y="1229588"/>
            <a:ext cx="646232" cy="54929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0146" y="643936"/>
            <a:ext cx="646232" cy="5066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98085" y="261377"/>
            <a:ext cx="688908" cy="6462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386" y="5350413"/>
            <a:ext cx="2127688" cy="859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1490753" y="0"/>
            <a:ext cx="10701247" cy="6858000"/>
          </a:xfrm>
          <a:custGeom>
            <a:avLst/>
            <a:gdLst>
              <a:gd name="connsiteX0" fmla="*/ 3312702 w 10701247"/>
              <a:gd name="connsiteY0" fmla="*/ 0 h 6858000"/>
              <a:gd name="connsiteX1" fmla="*/ 10701247 w 10701247"/>
              <a:gd name="connsiteY1" fmla="*/ 0 h 6858000"/>
              <a:gd name="connsiteX2" fmla="*/ 10701247 w 10701247"/>
              <a:gd name="connsiteY2" fmla="*/ 6858000 h 6858000"/>
              <a:gd name="connsiteX3" fmla="*/ 291708 w 10701247"/>
              <a:gd name="connsiteY3" fmla="*/ 6858000 h 6858000"/>
              <a:gd name="connsiteX4" fmla="*/ 228840 w 10701247"/>
              <a:gd name="connsiteY4" fmla="*/ 6671351 h 6858000"/>
              <a:gd name="connsiteX5" fmla="*/ 0 w 10701247"/>
              <a:gd name="connsiteY5" fmla="*/ 5139851 h 6858000"/>
              <a:gd name="connsiteX6" fmla="*/ 3204724 w 10701247"/>
              <a:gd name="connsiteY6" fmla="*/ 583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1247" h="6858000">
                <a:moveTo>
                  <a:pt x="3312702" y="0"/>
                </a:moveTo>
                <a:lnTo>
                  <a:pt x="10701247" y="0"/>
                </a:lnTo>
                <a:lnTo>
                  <a:pt x="10701247" y="6858000"/>
                </a:lnTo>
                <a:lnTo>
                  <a:pt x="291708" y="6858000"/>
                </a:lnTo>
                <a:lnTo>
                  <a:pt x="228840" y="6671351"/>
                </a:lnTo>
                <a:cubicBezTo>
                  <a:pt x="79452" y="6181844"/>
                  <a:pt x="0" y="5668670"/>
                  <a:pt x="0" y="5139851"/>
                </a:cubicBezTo>
                <a:cubicBezTo>
                  <a:pt x="0" y="3024577"/>
                  <a:pt x="1271223" y="1159619"/>
                  <a:pt x="3204724" y="58360"/>
                </a:cubicBez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741" y="505480"/>
            <a:ext cx="163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痛点挖掘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9846271" y="283518"/>
            <a:ext cx="867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C</a:t>
            </a:r>
            <a:r>
              <a:rPr lang="zh-CN" altLang="en-US" sz="2400" dirty="0">
                <a:cs typeface="+mn-ea"/>
                <a:sym typeface="+mn-lt"/>
              </a:rPr>
              <a:t>端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6682610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3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3" y="5184100"/>
                </a:lnTo>
                <a:cubicBezTo>
                  <a:pt x="667883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00564" t="1" r="-724903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4558635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4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4" y="5184100"/>
                </a:lnTo>
                <a:cubicBezTo>
                  <a:pt x="667884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682550" t="1" r="-1042917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5620623" y="1028700"/>
            <a:ext cx="667884" cy="5829300"/>
          </a:xfrm>
          <a:custGeom>
            <a:avLst/>
            <a:gdLst>
              <a:gd name="connsiteX0" fmla="*/ 333942 w 667884"/>
              <a:gd name="connsiteY0" fmla="*/ 0 h 5829300"/>
              <a:gd name="connsiteX1" fmla="*/ 667884 w 667884"/>
              <a:gd name="connsiteY1" fmla="*/ 333942 h 5829300"/>
              <a:gd name="connsiteX2" fmla="*/ 667884 w 667884"/>
              <a:gd name="connsiteY2" fmla="*/ 5829300 h 5829300"/>
              <a:gd name="connsiteX3" fmla="*/ 0 w 667884"/>
              <a:gd name="connsiteY3" fmla="*/ 5829300 h 5829300"/>
              <a:gd name="connsiteX4" fmla="*/ 0 w 667884"/>
              <a:gd name="connsiteY4" fmla="*/ 333942 h 5829300"/>
              <a:gd name="connsiteX5" fmla="*/ 333942 w 667884"/>
              <a:gd name="connsiteY5" fmla="*/ 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829300">
                <a:moveTo>
                  <a:pt x="333942" y="0"/>
                </a:moveTo>
                <a:cubicBezTo>
                  <a:pt x="518373" y="0"/>
                  <a:pt x="667884" y="149511"/>
                  <a:pt x="667884" y="333942"/>
                </a:cubicBezTo>
                <a:lnTo>
                  <a:pt x="667884" y="5829300"/>
                </a:lnTo>
                <a:lnTo>
                  <a:pt x="0" y="5829300"/>
                </a:lnTo>
                <a:lnTo>
                  <a:pt x="0" y="333942"/>
                </a:lnTo>
                <a:cubicBezTo>
                  <a:pt x="0" y="149511"/>
                  <a:pt x="149512" y="0"/>
                  <a:pt x="3339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841556" t="-17647" r="-883911" b="-1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0856232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3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3" y="5184100"/>
                </a:lnTo>
                <a:cubicBezTo>
                  <a:pt x="667883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625467" t="1" r="-100000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8732257" y="0"/>
            <a:ext cx="667884" cy="5518042"/>
          </a:xfrm>
          <a:custGeom>
            <a:avLst/>
            <a:gdLst>
              <a:gd name="connsiteX0" fmla="*/ 0 w 667884"/>
              <a:gd name="connsiteY0" fmla="*/ 0 h 5518042"/>
              <a:gd name="connsiteX1" fmla="*/ 667884 w 667884"/>
              <a:gd name="connsiteY1" fmla="*/ 0 h 5518042"/>
              <a:gd name="connsiteX2" fmla="*/ 667884 w 667884"/>
              <a:gd name="connsiteY2" fmla="*/ 5184100 h 5518042"/>
              <a:gd name="connsiteX3" fmla="*/ 333941 w 667884"/>
              <a:gd name="connsiteY3" fmla="*/ 5518042 h 5518042"/>
              <a:gd name="connsiteX4" fmla="*/ 333942 w 667884"/>
              <a:gd name="connsiteY4" fmla="*/ 5518041 h 5518042"/>
              <a:gd name="connsiteX5" fmla="*/ 0 w 667884"/>
              <a:gd name="connsiteY5" fmla="*/ 5184099 h 551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518042">
                <a:moveTo>
                  <a:pt x="0" y="0"/>
                </a:moveTo>
                <a:lnTo>
                  <a:pt x="667884" y="0"/>
                </a:lnTo>
                <a:lnTo>
                  <a:pt x="667884" y="5184100"/>
                </a:lnTo>
                <a:cubicBezTo>
                  <a:pt x="667884" y="5368531"/>
                  <a:pt x="518372" y="5518042"/>
                  <a:pt x="333941" y="5518042"/>
                </a:cubicBezTo>
                <a:lnTo>
                  <a:pt x="333942" y="5518041"/>
                </a:lnTo>
                <a:cubicBezTo>
                  <a:pt x="149511" y="5518041"/>
                  <a:pt x="0" y="5368530"/>
                  <a:pt x="0" y="5184099"/>
                </a:cubicBezTo>
                <a:close/>
              </a:path>
            </a:pathLst>
          </a:cu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07451" t="1" r="-418016" b="-24284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9794245" y="1028700"/>
            <a:ext cx="667884" cy="5829300"/>
          </a:xfrm>
          <a:custGeom>
            <a:avLst/>
            <a:gdLst>
              <a:gd name="connsiteX0" fmla="*/ 333942 w 667884"/>
              <a:gd name="connsiteY0" fmla="*/ 0 h 5829300"/>
              <a:gd name="connsiteX1" fmla="*/ 667884 w 667884"/>
              <a:gd name="connsiteY1" fmla="*/ 333942 h 5829300"/>
              <a:gd name="connsiteX2" fmla="*/ 667884 w 667884"/>
              <a:gd name="connsiteY2" fmla="*/ 5829300 h 5829300"/>
              <a:gd name="connsiteX3" fmla="*/ 0 w 667884"/>
              <a:gd name="connsiteY3" fmla="*/ 5829300 h 5829300"/>
              <a:gd name="connsiteX4" fmla="*/ 0 w 667884"/>
              <a:gd name="connsiteY4" fmla="*/ 333942 h 5829300"/>
              <a:gd name="connsiteX5" fmla="*/ 333942 w 667884"/>
              <a:gd name="connsiteY5" fmla="*/ 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884" h="5829300">
                <a:moveTo>
                  <a:pt x="333942" y="0"/>
                </a:moveTo>
                <a:cubicBezTo>
                  <a:pt x="518373" y="0"/>
                  <a:pt x="667884" y="149511"/>
                  <a:pt x="667884" y="333942"/>
                </a:cubicBezTo>
                <a:lnTo>
                  <a:pt x="667884" y="5829300"/>
                </a:lnTo>
                <a:lnTo>
                  <a:pt x="0" y="5829300"/>
                </a:lnTo>
                <a:lnTo>
                  <a:pt x="0" y="333942"/>
                </a:lnTo>
                <a:cubicBezTo>
                  <a:pt x="0" y="149511"/>
                  <a:pt x="149512" y="0"/>
                  <a:pt x="333942" y="0"/>
                </a:cubicBezTo>
                <a:close/>
              </a:path>
            </a:pathLst>
          </a:cu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466459" t="-17647" r="-259008" b="-1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4598248" y="204497"/>
            <a:ext cx="553998" cy="53535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哀伤疗愈刚起步 咨询师缺少交流指导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4678" y="275006"/>
            <a:ext cx="867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B</a:t>
            </a:r>
            <a:r>
              <a:rPr lang="zh-CN" altLang="en-US" sz="2400" dirty="0">
                <a:cs typeface="+mn-ea"/>
                <a:sym typeface="+mn-lt"/>
              </a:rPr>
              <a:t>端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ComponentBackground1"/>
          <p:cNvSpPr/>
          <p:nvPr/>
        </p:nvSpPr>
        <p:spPr>
          <a:xfrm>
            <a:off x="708221" y="2013139"/>
            <a:ext cx="2004078" cy="712522"/>
          </a:xfrm>
          <a:prstGeom prst="roundRect">
            <a:avLst>
              <a:gd name="adj" fmla="val 6000"/>
            </a:avLst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35339" t="-282537" r="-473021" b="-579960"/>
            </a:stretch>
          </a:blipFill>
          <a:ln w="38100">
            <a:solidFill>
              <a:schemeClr val="accent1">
                <a:shade val="15000"/>
              </a:schemeClr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gradFill>
                <a:gsLst>
                  <a:gs pos="67259">
                    <a:srgbClr val="73F3B0"/>
                  </a:gs>
                  <a:gs pos="49396">
                    <a:srgbClr val="172D2D"/>
                  </a:gs>
                  <a:gs pos="13200">
                    <a:srgbClr val="73F3B0"/>
                  </a:gs>
                  <a:gs pos="0">
                    <a:srgbClr val="172D2D"/>
                  </a:gs>
                  <a:gs pos="100000">
                    <a:srgbClr val="172D2D"/>
                  </a:gs>
                </a:gsLst>
                <a:lin ang="0" scaled="0"/>
              </a:gradFill>
              <a:cs typeface="+mn-ea"/>
              <a:sym typeface="+mn-lt"/>
            </a:endParaRPr>
          </a:p>
        </p:txBody>
      </p:sp>
      <p:sp>
        <p:nvSpPr>
          <p:cNvPr id="21" name="Down Arrow 14"/>
          <p:cNvSpPr/>
          <p:nvPr/>
        </p:nvSpPr>
        <p:spPr>
          <a:xfrm>
            <a:off x="1344409" y="3140389"/>
            <a:ext cx="732827" cy="801625"/>
          </a:xfrm>
          <a:custGeom>
            <a:avLst/>
            <a:gdLst>
              <a:gd name="connsiteX0" fmla="*/ 202717 w 555784"/>
              <a:gd name="connsiteY0" fmla="*/ 22824 h 607960"/>
              <a:gd name="connsiteX1" fmla="*/ 222551 w 555784"/>
              <a:gd name="connsiteY1" fmla="*/ 94741 h 607960"/>
              <a:gd name="connsiteX2" fmla="*/ 141409 w 555784"/>
              <a:gd name="connsiteY2" fmla="*/ 454044 h 607960"/>
              <a:gd name="connsiteX3" fmla="*/ 137993 w 555784"/>
              <a:gd name="connsiteY3" fmla="*/ 412921 h 607960"/>
              <a:gd name="connsiteX4" fmla="*/ 212681 w 555784"/>
              <a:gd name="connsiteY4" fmla="*/ 412921 h 607960"/>
              <a:gd name="connsiteX5" fmla="*/ 222551 w 555784"/>
              <a:gd name="connsiteY5" fmla="*/ 503694 h 607960"/>
              <a:gd name="connsiteX6" fmla="*/ 214390 w 555784"/>
              <a:gd name="connsiteY6" fmla="*/ 538184 h 607960"/>
              <a:gd name="connsiteX7" fmla="*/ 197877 w 555784"/>
              <a:gd name="connsiteY7" fmla="*/ 555050 h 607960"/>
              <a:gd name="connsiteX8" fmla="*/ 97089 w 555784"/>
              <a:gd name="connsiteY8" fmla="*/ 603564 h 607960"/>
              <a:gd name="connsiteX9" fmla="*/ 46032 w 555784"/>
              <a:gd name="connsiteY9" fmla="*/ 590204 h 607960"/>
              <a:gd name="connsiteX10" fmla="*/ 59413 w 555784"/>
              <a:gd name="connsiteY10" fmla="*/ 539132 h 607960"/>
              <a:gd name="connsiteX11" fmla="*/ 100980 w 555784"/>
              <a:gd name="connsiteY11" fmla="*/ 519802 h 607960"/>
              <a:gd name="connsiteX12" fmla="*/ 202717 w 555784"/>
              <a:gd name="connsiteY12" fmla="*/ 22824 h 607960"/>
              <a:gd name="connsiteX13" fmla="*/ 487049 w 555784"/>
              <a:gd name="connsiteY13" fmla="*/ 909 h 607960"/>
              <a:gd name="connsiteX14" fmla="*/ 509799 w 555784"/>
              <a:gd name="connsiteY14" fmla="*/ 17822 h 607960"/>
              <a:gd name="connsiteX15" fmla="*/ 496420 w 555784"/>
              <a:gd name="connsiteY15" fmla="*/ 68797 h 607960"/>
              <a:gd name="connsiteX16" fmla="*/ 454858 w 555784"/>
              <a:gd name="connsiteY16" fmla="*/ 88220 h 607960"/>
              <a:gd name="connsiteX17" fmla="*/ 353136 w 555784"/>
              <a:gd name="connsiteY17" fmla="*/ 585084 h 607960"/>
              <a:gd name="connsiteX18" fmla="*/ 333209 w 555784"/>
              <a:gd name="connsiteY18" fmla="*/ 513264 h 607960"/>
              <a:gd name="connsiteX19" fmla="*/ 414435 w 555784"/>
              <a:gd name="connsiteY19" fmla="*/ 153881 h 607960"/>
              <a:gd name="connsiteX20" fmla="*/ 417851 w 555784"/>
              <a:gd name="connsiteY20" fmla="*/ 195097 h 607960"/>
              <a:gd name="connsiteX21" fmla="*/ 343173 w 555784"/>
              <a:gd name="connsiteY21" fmla="*/ 195097 h 607960"/>
              <a:gd name="connsiteX22" fmla="*/ 333304 w 555784"/>
              <a:gd name="connsiteY22" fmla="*/ 104328 h 607960"/>
              <a:gd name="connsiteX23" fmla="*/ 341465 w 555784"/>
              <a:gd name="connsiteY23" fmla="*/ 69744 h 607960"/>
              <a:gd name="connsiteX24" fmla="*/ 357975 w 555784"/>
              <a:gd name="connsiteY24" fmla="*/ 52879 h 607960"/>
              <a:gd name="connsiteX25" fmla="*/ 458748 w 555784"/>
              <a:gd name="connsiteY25" fmla="*/ 4462 h 607960"/>
              <a:gd name="connsiteX26" fmla="*/ 487049 w 555784"/>
              <a:gd name="connsiteY26" fmla="*/ 909 h 60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784" h="607960">
                <a:moveTo>
                  <a:pt x="202717" y="22824"/>
                </a:moveTo>
                <a:cubicBezTo>
                  <a:pt x="249789" y="15812"/>
                  <a:pt x="270098" y="87635"/>
                  <a:pt x="222551" y="94741"/>
                </a:cubicBezTo>
                <a:cubicBezTo>
                  <a:pt x="52485" y="120230"/>
                  <a:pt x="32460" y="350858"/>
                  <a:pt x="141409" y="454044"/>
                </a:cubicBezTo>
                <a:cubicBezTo>
                  <a:pt x="139986" y="440399"/>
                  <a:pt x="138752" y="426660"/>
                  <a:pt x="137993" y="412921"/>
                </a:cubicBezTo>
                <a:cubicBezTo>
                  <a:pt x="135051" y="364881"/>
                  <a:pt x="209739" y="365166"/>
                  <a:pt x="212681" y="412921"/>
                </a:cubicBezTo>
                <a:cubicBezTo>
                  <a:pt x="214485" y="443337"/>
                  <a:pt x="217616" y="473563"/>
                  <a:pt x="222551" y="503694"/>
                </a:cubicBezTo>
                <a:cubicBezTo>
                  <a:pt x="224639" y="516391"/>
                  <a:pt x="221982" y="529088"/>
                  <a:pt x="214390" y="538184"/>
                </a:cubicBezTo>
                <a:cubicBezTo>
                  <a:pt x="211637" y="544817"/>
                  <a:pt x="206418" y="550786"/>
                  <a:pt x="197877" y="555050"/>
                </a:cubicBezTo>
                <a:cubicBezTo>
                  <a:pt x="164566" y="571727"/>
                  <a:pt x="131160" y="588309"/>
                  <a:pt x="97089" y="603564"/>
                </a:cubicBezTo>
                <a:cubicBezTo>
                  <a:pt x="78488" y="611807"/>
                  <a:pt x="57135" y="609059"/>
                  <a:pt x="46032" y="590204"/>
                </a:cubicBezTo>
                <a:cubicBezTo>
                  <a:pt x="36541" y="574096"/>
                  <a:pt x="40812" y="547470"/>
                  <a:pt x="59413" y="539132"/>
                </a:cubicBezTo>
                <a:cubicBezTo>
                  <a:pt x="73364" y="532878"/>
                  <a:pt x="87219" y="526435"/>
                  <a:pt x="100980" y="519802"/>
                </a:cubicBezTo>
                <a:cubicBezTo>
                  <a:pt x="-60924" y="388475"/>
                  <a:pt x="-28942" y="57503"/>
                  <a:pt x="202717" y="22824"/>
                </a:cubicBezTo>
                <a:close/>
                <a:moveTo>
                  <a:pt x="487049" y="909"/>
                </a:moveTo>
                <a:cubicBezTo>
                  <a:pt x="496111" y="2922"/>
                  <a:pt x="504248" y="8347"/>
                  <a:pt x="509799" y="17822"/>
                </a:cubicBezTo>
                <a:cubicBezTo>
                  <a:pt x="519193" y="33929"/>
                  <a:pt x="515018" y="60554"/>
                  <a:pt x="496420" y="68797"/>
                </a:cubicBezTo>
                <a:cubicBezTo>
                  <a:pt x="482471" y="75050"/>
                  <a:pt x="468617" y="81588"/>
                  <a:pt x="454858" y="88220"/>
                </a:cubicBezTo>
                <a:cubicBezTo>
                  <a:pt x="616645" y="219542"/>
                  <a:pt x="584762" y="550406"/>
                  <a:pt x="353136" y="585084"/>
                </a:cubicBezTo>
                <a:cubicBezTo>
                  <a:pt x="305976" y="592190"/>
                  <a:pt x="285764" y="520370"/>
                  <a:pt x="333209" y="513264"/>
                </a:cubicBezTo>
                <a:cubicBezTo>
                  <a:pt x="503347" y="487777"/>
                  <a:pt x="523274" y="257063"/>
                  <a:pt x="414435" y="153881"/>
                </a:cubicBezTo>
                <a:cubicBezTo>
                  <a:pt x="415763" y="167620"/>
                  <a:pt x="416997" y="181264"/>
                  <a:pt x="417851" y="195097"/>
                </a:cubicBezTo>
                <a:cubicBezTo>
                  <a:pt x="420698" y="243135"/>
                  <a:pt x="346019" y="242851"/>
                  <a:pt x="343173" y="195097"/>
                </a:cubicBezTo>
                <a:cubicBezTo>
                  <a:pt x="341370" y="164588"/>
                  <a:pt x="338238" y="134458"/>
                  <a:pt x="333304" y="104328"/>
                </a:cubicBezTo>
                <a:cubicBezTo>
                  <a:pt x="331216" y="91536"/>
                  <a:pt x="333873" y="78840"/>
                  <a:pt x="341465" y="69744"/>
                </a:cubicBezTo>
                <a:cubicBezTo>
                  <a:pt x="344216" y="63112"/>
                  <a:pt x="349340" y="57143"/>
                  <a:pt x="357975" y="52879"/>
                </a:cubicBezTo>
                <a:cubicBezTo>
                  <a:pt x="391282" y="36298"/>
                  <a:pt x="424683" y="19717"/>
                  <a:pt x="458748" y="4462"/>
                </a:cubicBezTo>
                <a:cubicBezTo>
                  <a:pt x="468000" y="293"/>
                  <a:pt x="477988" y="-1104"/>
                  <a:pt x="487049" y="909"/>
                </a:cubicBezTo>
                <a:close/>
              </a:path>
            </a:pathLst>
          </a:custGeom>
          <a:gradFill flip="none" rotWithShape="1">
            <a:gsLst>
              <a:gs pos="73563">
                <a:srgbClr val="172D2D"/>
              </a:gs>
              <a:gs pos="49451">
                <a:srgbClr val="73F3B0"/>
              </a:gs>
              <a:gs pos="24100">
                <a:srgbClr val="172D2D"/>
              </a:gs>
              <a:gs pos="0">
                <a:srgbClr val="CBFFDB"/>
              </a:gs>
              <a:gs pos="100000">
                <a:srgbClr val="73F3B0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ComponentBackground1"/>
          <p:cNvSpPr/>
          <p:nvPr/>
        </p:nvSpPr>
        <p:spPr>
          <a:xfrm>
            <a:off x="708221" y="4268812"/>
            <a:ext cx="2004078" cy="712522"/>
          </a:xfrm>
          <a:prstGeom prst="roundRect">
            <a:avLst>
              <a:gd name="adj" fmla="val 6000"/>
            </a:avLst>
          </a:prstGeom>
          <a:blipFill dpi="0"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35339" t="-599114" r="-473021" b="-263384"/>
            </a:stretch>
          </a:blipFill>
          <a:ln w="38100">
            <a:solidFill>
              <a:schemeClr val="accent1">
                <a:shade val="15000"/>
              </a:schemeClr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gradFill>
                <a:gsLst>
                  <a:gs pos="67259">
                    <a:srgbClr val="73F3B0"/>
                  </a:gs>
                  <a:gs pos="49396">
                    <a:srgbClr val="172D2D"/>
                  </a:gs>
                  <a:gs pos="13200">
                    <a:srgbClr val="73F3B0"/>
                  </a:gs>
                  <a:gs pos="0">
                    <a:srgbClr val="172D2D"/>
                  </a:gs>
                  <a:gs pos="100000">
                    <a:srgbClr val="172D2D"/>
                  </a:gs>
                </a:gsLst>
                <a:lin ang="0" scaled="0"/>
              </a:gra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64039" y="1256869"/>
            <a:ext cx="553998" cy="50809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中青年咨询师涉及哀伤群体案源有限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753123" y="235573"/>
            <a:ext cx="553998" cy="4923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哀伤疗愈的咨询外的情境不可控性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89200" y="1256869"/>
            <a:ext cx="553998" cy="26433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潜意识修通过程慢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4981" y="1568669"/>
            <a:ext cx="2566233" cy="3673365"/>
          </a:xfrm>
          <a:prstGeom prst="rect">
            <a:avLst/>
          </a:prstGeom>
          <a:noFill/>
          <a:ln w="38100">
            <a:gradFill>
              <a:gsLst>
                <a:gs pos="0">
                  <a:srgbClr val="73F3B0"/>
                </a:gs>
                <a:gs pos="25000">
                  <a:srgbClr val="172D2D"/>
                </a:gs>
                <a:gs pos="61000">
                  <a:srgbClr val="73F3B0"/>
                </a:gs>
                <a:gs pos="100000">
                  <a:srgbClr val="172D2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28184" y="1256869"/>
            <a:ext cx="553998" cy="42611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个人成长进程缓慢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不受控制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918495" y="1256869"/>
            <a:ext cx="553998" cy="26433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支持获得渠道匮乏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2697" y="4268812"/>
            <a:ext cx="176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咨询师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0672" y="2013139"/>
            <a:ext cx="181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哀伤群体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12192000" cy="1480472"/>
          </a:xfrm>
          <a:prstGeom prst="rect">
            <a:avLst/>
          </a:prstGeom>
          <a:solidFill>
            <a:srgbClr val="73F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b="11880"/>
          <a:stretch>
            <a:fillRect/>
          </a:stretch>
        </p:blipFill>
        <p:spPr>
          <a:xfrm>
            <a:off x="566382" y="1130300"/>
            <a:ext cx="10571380" cy="16946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648783" y="472867"/>
            <a:ext cx="209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可行性分析</a:t>
            </a:r>
            <a:endParaRPr lang="zh-CN" altLang="en-US" sz="2800" b="1" dirty="0">
              <a:cs typeface="+mn-ea"/>
              <a:sym typeface="+mn-lt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3" y="3963709"/>
            <a:ext cx="646232" cy="159119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3" y="1201094"/>
            <a:ext cx="5901439" cy="49381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8" y="1761837"/>
            <a:ext cx="6151397" cy="4999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27" y="2328611"/>
            <a:ext cx="10321423" cy="49991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843" y="3584247"/>
            <a:ext cx="4182218" cy="260321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503" y="6156245"/>
            <a:ext cx="3340898" cy="37798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664" y="3725245"/>
            <a:ext cx="1725318" cy="107298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9188" y="6156245"/>
            <a:ext cx="4462659" cy="3779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843" y="3163565"/>
            <a:ext cx="2353260" cy="54259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7495" y="3157705"/>
            <a:ext cx="2962913" cy="54259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2663" y="4839775"/>
            <a:ext cx="1725318" cy="107298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6733" y="3722616"/>
            <a:ext cx="1719221" cy="107298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6734" y="4839775"/>
            <a:ext cx="1719221" cy="1072989"/>
          </a:xfrm>
          <a:prstGeom prst="rect">
            <a:avLst/>
          </a:prstGeom>
        </p:spPr>
      </p:pic>
      <p:sp>
        <p:nvSpPr>
          <p:cNvPr id="2" name="arrow-pointing-up_36637"/>
          <p:cNvSpPr/>
          <p:nvPr/>
        </p:nvSpPr>
        <p:spPr>
          <a:xfrm rot="16200000" flipV="1">
            <a:off x="6463973" y="1145426"/>
            <a:ext cx="380352" cy="539293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" name="arrow-pointing-up_36637"/>
          <p:cNvSpPr/>
          <p:nvPr/>
        </p:nvSpPr>
        <p:spPr>
          <a:xfrm rot="16200000" flipV="1">
            <a:off x="6463973" y="1736850"/>
            <a:ext cx="380352" cy="539293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2004" y="1219218"/>
            <a:ext cx="158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AI</a:t>
            </a:r>
            <a:r>
              <a: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的政策支持</a:t>
            </a:r>
            <a:endParaRPr lang="zh-CN" alt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2004" y="1805554"/>
            <a:ext cx="17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心理的高度重视</a:t>
            </a:r>
            <a:endParaRPr lang="zh-CN" alt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arrow-pointing-up_36637"/>
          <p:cNvSpPr/>
          <p:nvPr/>
        </p:nvSpPr>
        <p:spPr>
          <a:xfrm rot="16200000" flipV="1">
            <a:off x="8699299" y="2255383"/>
            <a:ext cx="380352" cy="539293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1352" y="2336638"/>
            <a:ext cx="178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当前的经济形式</a:t>
            </a:r>
            <a:endParaRPr lang="zh-CN" alt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67048" y="1233248"/>
            <a:ext cx="143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3F3B0"/>
                </a:solidFill>
                <a:cs typeface="+mn-ea"/>
                <a:sym typeface="+mn-lt"/>
              </a:rPr>
              <a:t>政策层面</a:t>
            </a:r>
            <a:endParaRPr lang="zh-CN" altLang="en-US" sz="2400" dirty="0">
              <a:solidFill>
                <a:srgbClr val="73F3B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0477" y="-753109"/>
            <a:ext cx="7050158" cy="792874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1480472"/>
          </a:xfrm>
          <a:prstGeom prst="rect">
            <a:avLst/>
          </a:prstGeom>
          <a:solidFill>
            <a:srgbClr val="73F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241" y="291089"/>
            <a:ext cx="3407959" cy="883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091" y="299383"/>
            <a:ext cx="2389839" cy="883997"/>
          </a:xfrm>
          <a:prstGeom prst="rect">
            <a:avLst/>
          </a:prstGeom>
        </p:spPr>
      </p:pic>
      <p:sp>
        <p:nvSpPr>
          <p:cNvPr id="15" name="Bullet3"/>
          <p:cNvSpPr txBox="1"/>
          <p:nvPr/>
        </p:nvSpPr>
        <p:spPr>
          <a:xfrm>
            <a:off x="7728759" y="5199156"/>
            <a:ext cx="2371586" cy="4647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marR="0" lvl="0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89" y="279947"/>
            <a:ext cx="5755123" cy="920576"/>
          </a:xfrm>
          <a:prstGeom prst="rect">
            <a:avLst/>
          </a:prstGeom>
        </p:spPr>
      </p:pic>
      <p:sp>
        <p:nvSpPr>
          <p:cNvPr id="11" name="IconBackground2"/>
          <p:cNvSpPr/>
          <p:nvPr/>
        </p:nvSpPr>
        <p:spPr>
          <a:xfrm>
            <a:off x="6338563" y="527988"/>
            <a:ext cx="261404" cy="410200"/>
          </a:xfrm>
          <a:custGeom>
            <a:avLst/>
            <a:gdLst>
              <a:gd name="connsiteX0" fmla="*/ 110435 w 386416"/>
              <a:gd name="connsiteY0" fmla="*/ 440964 h 606369"/>
              <a:gd name="connsiteX1" fmla="*/ 275981 w 386416"/>
              <a:gd name="connsiteY1" fmla="*/ 440964 h 606369"/>
              <a:gd name="connsiteX2" fmla="*/ 275981 w 386416"/>
              <a:gd name="connsiteY2" fmla="*/ 496076 h 606369"/>
              <a:gd name="connsiteX3" fmla="*/ 110435 w 386416"/>
              <a:gd name="connsiteY3" fmla="*/ 496076 h 606369"/>
              <a:gd name="connsiteX4" fmla="*/ 110435 w 386416"/>
              <a:gd name="connsiteY4" fmla="*/ 358331 h 606369"/>
              <a:gd name="connsiteX5" fmla="*/ 275981 w 386416"/>
              <a:gd name="connsiteY5" fmla="*/ 358331 h 606369"/>
              <a:gd name="connsiteX6" fmla="*/ 275981 w 386416"/>
              <a:gd name="connsiteY6" fmla="*/ 413443 h 606369"/>
              <a:gd name="connsiteX7" fmla="*/ 110435 w 386416"/>
              <a:gd name="connsiteY7" fmla="*/ 413443 h 606369"/>
              <a:gd name="connsiteX8" fmla="*/ 55216 w 386416"/>
              <a:gd name="connsiteY8" fmla="*/ 137767 h 606369"/>
              <a:gd name="connsiteX9" fmla="*/ 55216 w 386416"/>
              <a:gd name="connsiteY9" fmla="*/ 551234 h 606369"/>
              <a:gd name="connsiteX10" fmla="*/ 331200 w 386416"/>
              <a:gd name="connsiteY10" fmla="*/ 551234 h 606369"/>
              <a:gd name="connsiteX11" fmla="*/ 331200 w 386416"/>
              <a:gd name="connsiteY11" fmla="*/ 137767 h 606369"/>
              <a:gd name="connsiteX12" fmla="*/ 0 w 386416"/>
              <a:gd name="connsiteY12" fmla="*/ 82632 h 606369"/>
              <a:gd name="connsiteX13" fmla="*/ 386416 w 386416"/>
              <a:gd name="connsiteY13" fmla="*/ 82632 h 606369"/>
              <a:gd name="connsiteX14" fmla="*/ 386416 w 386416"/>
              <a:gd name="connsiteY14" fmla="*/ 606369 h 606369"/>
              <a:gd name="connsiteX15" fmla="*/ 0 w 386416"/>
              <a:gd name="connsiteY15" fmla="*/ 606369 h 606369"/>
              <a:gd name="connsiteX16" fmla="*/ 137955 w 386416"/>
              <a:gd name="connsiteY16" fmla="*/ 0 h 606369"/>
              <a:gd name="connsiteX17" fmla="*/ 248390 w 386416"/>
              <a:gd name="connsiteY17" fmla="*/ 0 h 606369"/>
              <a:gd name="connsiteX18" fmla="*/ 248390 w 386416"/>
              <a:gd name="connsiteY18" fmla="*/ 55112 h 606369"/>
              <a:gd name="connsiteX19" fmla="*/ 137955 w 386416"/>
              <a:gd name="connsiteY19" fmla="*/ 55112 h 60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6416" h="606369">
                <a:moveTo>
                  <a:pt x="110435" y="440964"/>
                </a:moveTo>
                <a:lnTo>
                  <a:pt x="275981" y="440964"/>
                </a:lnTo>
                <a:lnTo>
                  <a:pt x="275981" y="496076"/>
                </a:lnTo>
                <a:lnTo>
                  <a:pt x="110435" y="496076"/>
                </a:lnTo>
                <a:close/>
                <a:moveTo>
                  <a:pt x="110435" y="358331"/>
                </a:moveTo>
                <a:lnTo>
                  <a:pt x="275981" y="358331"/>
                </a:lnTo>
                <a:lnTo>
                  <a:pt x="275981" y="413443"/>
                </a:lnTo>
                <a:lnTo>
                  <a:pt x="110435" y="413443"/>
                </a:lnTo>
                <a:close/>
                <a:moveTo>
                  <a:pt x="55216" y="137767"/>
                </a:moveTo>
                <a:lnTo>
                  <a:pt x="55216" y="551234"/>
                </a:lnTo>
                <a:lnTo>
                  <a:pt x="331200" y="551234"/>
                </a:lnTo>
                <a:lnTo>
                  <a:pt x="331200" y="137767"/>
                </a:lnTo>
                <a:close/>
                <a:moveTo>
                  <a:pt x="0" y="82632"/>
                </a:moveTo>
                <a:lnTo>
                  <a:pt x="386416" y="82632"/>
                </a:lnTo>
                <a:lnTo>
                  <a:pt x="386416" y="606369"/>
                </a:lnTo>
                <a:lnTo>
                  <a:pt x="0" y="606369"/>
                </a:lnTo>
                <a:close/>
                <a:moveTo>
                  <a:pt x="137955" y="0"/>
                </a:moveTo>
                <a:lnTo>
                  <a:pt x="248390" y="0"/>
                </a:lnTo>
                <a:lnTo>
                  <a:pt x="248390" y="55112"/>
                </a:lnTo>
                <a:lnTo>
                  <a:pt x="137955" y="55112"/>
                </a:lnTo>
                <a:close/>
              </a:path>
            </a:pathLst>
          </a:custGeom>
          <a:solidFill>
            <a:srgbClr val="172D2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IconBackground4"/>
          <p:cNvSpPr/>
          <p:nvPr/>
        </p:nvSpPr>
        <p:spPr>
          <a:xfrm>
            <a:off x="9802205" y="538801"/>
            <a:ext cx="477293" cy="438633"/>
          </a:xfrm>
          <a:custGeom>
            <a:avLst/>
            <a:gdLst>
              <a:gd name="T0" fmla="*/ 613 w 621"/>
              <a:gd name="T1" fmla="*/ 220 h 591"/>
              <a:gd name="T2" fmla="*/ 556 w 621"/>
              <a:gd name="T3" fmla="*/ 176 h 591"/>
              <a:gd name="T4" fmla="*/ 419 w 621"/>
              <a:gd name="T5" fmla="*/ 169 h 591"/>
              <a:gd name="T6" fmla="*/ 370 w 621"/>
              <a:gd name="T7" fmla="*/ 41 h 591"/>
              <a:gd name="T8" fmla="*/ 311 w 621"/>
              <a:gd name="T9" fmla="*/ 0 h 591"/>
              <a:gd name="T10" fmla="*/ 251 w 621"/>
              <a:gd name="T11" fmla="*/ 41 h 591"/>
              <a:gd name="T12" fmla="*/ 202 w 621"/>
              <a:gd name="T13" fmla="*/ 168 h 591"/>
              <a:gd name="T14" fmla="*/ 65 w 621"/>
              <a:gd name="T15" fmla="*/ 176 h 591"/>
              <a:gd name="T16" fmla="*/ 8 w 621"/>
              <a:gd name="T17" fmla="*/ 220 h 591"/>
              <a:gd name="T18" fmla="*/ 29 w 621"/>
              <a:gd name="T19" fmla="*/ 289 h 591"/>
              <a:gd name="T20" fmla="*/ 135 w 621"/>
              <a:gd name="T21" fmla="*/ 375 h 591"/>
              <a:gd name="T22" fmla="*/ 100 w 621"/>
              <a:gd name="T23" fmla="*/ 507 h 591"/>
              <a:gd name="T24" fmla="*/ 124 w 621"/>
              <a:gd name="T25" fmla="*/ 575 h 591"/>
              <a:gd name="T26" fmla="*/ 196 w 621"/>
              <a:gd name="T27" fmla="*/ 577 h 591"/>
              <a:gd name="T28" fmla="*/ 310 w 621"/>
              <a:gd name="T29" fmla="*/ 502 h 591"/>
              <a:gd name="T30" fmla="*/ 425 w 621"/>
              <a:gd name="T31" fmla="*/ 577 h 591"/>
              <a:gd name="T32" fmla="*/ 460 w 621"/>
              <a:gd name="T33" fmla="*/ 587 h 591"/>
              <a:gd name="T34" fmla="*/ 497 w 621"/>
              <a:gd name="T35" fmla="*/ 575 h 591"/>
              <a:gd name="T36" fmla="*/ 522 w 621"/>
              <a:gd name="T37" fmla="*/ 507 h 591"/>
              <a:gd name="T38" fmla="*/ 486 w 621"/>
              <a:gd name="T39" fmla="*/ 375 h 591"/>
              <a:gd name="T40" fmla="*/ 593 w 621"/>
              <a:gd name="T41" fmla="*/ 289 h 591"/>
              <a:gd name="T42" fmla="*/ 613 w 621"/>
              <a:gd name="T43" fmla="*/ 220 h 591"/>
              <a:gd name="T44" fmla="*/ 436 w 621"/>
              <a:gd name="T45" fmla="*/ 313 h 591"/>
              <a:gd name="T46" fmla="*/ 409 w 621"/>
              <a:gd name="T47" fmla="*/ 395 h 591"/>
              <a:gd name="T48" fmla="*/ 428 w 621"/>
              <a:gd name="T49" fmla="*/ 464 h 591"/>
              <a:gd name="T50" fmla="*/ 424 w 621"/>
              <a:gd name="T51" fmla="*/ 474 h 591"/>
              <a:gd name="T52" fmla="*/ 413 w 621"/>
              <a:gd name="T53" fmla="*/ 474 h 591"/>
              <a:gd name="T54" fmla="*/ 354 w 621"/>
              <a:gd name="T55" fmla="*/ 436 h 591"/>
              <a:gd name="T56" fmla="*/ 314 w 621"/>
              <a:gd name="T57" fmla="*/ 423 h 591"/>
              <a:gd name="T58" fmla="*/ 314 w 621"/>
              <a:gd name="T59" fmla="*/ 132 h 591"/>
              <a:gd name="T60" fmla="*/ 316 w 621"/>
              <a:gd name="T61" fmla="*/ 129 h 591"/>
              <a:gd name="T62" fmla="*/ 320 w 621"/>
              <a:gd name="T63" fmla="*/ 131 h 591"/>
              <a:gd name="T64" fmla="*/ 345 w 621"/>
              <a:gd name="T65" fmla="*/ 197 h 591"/>
              <a:gd name="T66" fmla="*/ 415 w 621"/>
              <a:gd name="T67" fmla="*/ 248 h 591"/>
              <a:gd name="T68" fmla="*/ 485 w 621"/>
              <a:gd name="T69" fmla="*/ 251 h 591"/>
              <a:gd name="T70" fmla="*/ 494 w 621"/>
              <a:gd name="T71" fmla="*/ 258 h 591"/>
              <a:gd name="T72" fmla="*/ 491 w 621"/>
              <a:gd name="T73" fmla="*/ 269 h 591"/>
              <a:gd name="T74" fmla="*/ 436 w 621"/>
              <a:gd name="T75" fmla="*/ 313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21" h="591">
                <a:moveTo>
                  <a:pt x="613" y="220"/>
                </a:moveTo>
                <a:cubicBezTo>
                  <a:pt x="605" y="195"/>
                  <a:pt x="582" y="177"/>
                  <a:pt x="556" y="176"/>
                </a:cubicBezTo>
                <a:lnTo>
                  <a:pt x="419" y="169"/>
                </a:lnTo>
                <a:lnTo>
                  <a:pt x="370" y="41"/>
                </a:lnTo>
                <a:cubicBezTo>
                  <a:pt x="361" y="16"/>
                  <a:pt x="337" y="0"/>
                  <a:pt x="311" y="0"/>
                </a:cubicBezTo>
                <a:cubicBezTo>
                  <a:pt x="284" y="0"/>
                  <a:pt x="260" y="16"/>
                  <a:pt x="251" y="41"/>
                </a:cubicBezTo>
                <a:lnTo>
                  <a:pt x="202" y="168"/>
                </a:lnTo>
                <a:lnTo>
                  <a:pt x="65" y="176"/>
                </a:lnTo>
                <a:cubicBezTo>
                  <a:pt x="39" y="177"/>
                  <a:pt x="16" y="195"/>
                  <a:pt x="8" y="220"/>
                </a:cubicBezTo>
                <a:cubicBezTo>
                  <a:pt x="0" y="244"/>
                  <a:pt x="8" y="272"/>
                  <a:pt x="29" y="289"/>
                </a:cubicBezTo>
                <a:lnTo>
                  <a:pt x="135" y="375"/>
                </a:lnTo>
                <a:lnTo>
                  <a:pt x="100" y="507"/>
                </a:lnTo>
                <a:cubicBezTo>
                  <a:pt x="93" y="532"/>
                  <a:pt x="102" y="560"/>
                  <a:pt x="124" y="575"/>
                </a:cubicBezTo>
                <a:cubicBezTo>
                  <a:pt x="145" y="590"/>
                  <a:pt x="174" y="591"/>
                  <a:pt x="196" y="577"/>
                </a:cubicBezTo>
                <a:lnTo>
                  <a:pt x="310" y="502"/>
                </a:lnTo>
                <a:lnTo>
                  <a:pt x="425" y="577"/>
                </a:lnTo>
                <a:cubicBezTo>
                  <a:pt x="436" y="584"/>
                  <a:pt x="448" y="587"/>
                  <a:pt x="460" y="587"/>
                </a:cubicBezTo>
                <a:cubicBezTo>
                  <a:pt x="474" y="587"/>
                  <a:pt x="487" y="583"/>
                  <a:pt x="497" y="575"/>
                </a:cubicBezTo>
                <a:cubicBezTo>
                  <a:pt x="519" y="560"/>
                  <a:pt x="528" y="532"/>
                  <a:pt x="522" y="507"/>
                </a:cubicBezTo>
                <a:lnTo>
                  <a:pt x="486" y="375"/>
                </a:lnTo>
                <a:lnTo>
                  <a:pt x="593" y="289"/>
                </a:lnTo>
                <a:cubicBezTo>
                  <a:pt x="613" y="272"/>
                  <a:pt x="621" y="244"/>
                  <a:pt x="613" y="220"/>
                </a:cubicBezTo>
                <a:close/>
                <a:moveTo>
                  <a:pt x="436" y="313"/>
                </a:moveTo>
                <a:cubicBezTo>
                  <a:pt x="412" y="333"/>
                  <a:pt x="401" y="365"/>
                  <a:pt x="409" y="395"/>
                </a:cubicBezTo>
                <a:lnTo>
                  <a:pt x="428" y="464"/>
                </a:lnTo>
                <a:cubicBezTo>
                  <a:pt x="429" y="467"/>
                  <a:pt x="427" y="472"/>
                  <a:pt x="424" y="474"/>
                </a:cubicBezTo>
                <a:cubicBezTo>
                  <a:pt x="421" y="476"/>
                  <a:pt x="416" y="476"/>
                  <a:pt x="413" y="474"/>
                </a:cubicBezTo>
                <a:lnTo>
                  <a:pt x="354" y="436"/>
                </a:lnTo>
                <a:cubicBezTo>
                  <a:pt x="342" y="428"/>
                  <a:pt x="328" y="424"/>
                  <a:pt x="314" y="423"/>
                </a:cubicBezTo>
                <a:lnTo>
                  <a:pt x="314" y="132"/>
                </a:lnTo>
                <a:cubicBezTo>
                  <a:pt x="314" y="131"/>
                  <a:pt x="315" y="129"/>
                  <a:pt x="316" y="129"/>
                </a:cubicBezTo>
                <a:cubicBezTo>
                  <a:pt x="318" y="129"/>
                  <a:pt x="319" y="130"/>
                  <a:pt x="320" y="131"/>
                </a:cubicBezTo>
                <a:lnTo>
                  <a:pt x="345" y="197"/>
                </a:lnTo>
                <a:cubicBezTo>
                  <a:pt x="356" y="226"/>
                  <a:pt x="383" y="246"/>
                  <a:pt x="415" y="248"/>
                </a:cubicBezTo>
                <a:lnTo>
                  <a:pt x="485" y="251"/>
                </a:lnTo>
                <a:cubicBezTo>
                  <a:pt x="489" y="252"/>
                  <a:pt x="493" y="254"/>
                  <a:pt x="494" y="258"/>
                </a:cubicBezTo>
                <a:cubicBezTo>
                  <a:pt x="495" y="262"/>
                  <a:pt x="494" y="266"/>
                  <a:pt x="491" y="269"/>
                </a:cubicBezTo>
                <a:lnTo>
                  <a:pt x="436" y="313"/>
                </a:lnTo>
                <a:close/>
              </a:path>
            </a:pathLst>
          </a:custGeom>
          <a:solidFill>
            <a:srgbClr val="172D2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7725" y="2078046"/>
            <a:ext cx="10499600" cy="4154560"/>
            <a:chOff x="695325" y="1679607"/>
            <a:chExt cx="10499600" cy="4154560"/>
          </a:xfrm>
        </p:grpSpPr>
        <p:sp>
          <p:nvSpPr>
            <p:cNvPr id="18" name="arrow-pointing-up_36637"/>
            <p:cNvSpPr/>
            <p:nvPr/>
          </p:nvSpPr>
          <p:spPr>
            <a:xfrm rot="16200000" flipV="1">
              <a:off x="2274080" y="1888766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695325" y="1897328"/>
              <a:ext cx="1162050" cy="496039"/>
            </a:xfrm>
            <a:prstGeom prst="roundRect">
              <a:avLst/>
            </a:prstGeom>
            <a:solidFill>
              <a:srgbClr val="73F3B0"/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数据集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071137" y="1897328"/>
              <a:ext cx="1765880" cy="496039"/>
            </a:xfrm>
            <a:prstGeom prst="roundRect">
              <a:avLst/>
            </a:prstGeom>
            <a:solidFill>
              <a:srgbClr val="73F3B0"/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LLAMA2-13B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开源模型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98703" y="2432473"/>
              <a:ext cx="1510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cs typeface="+mn-ea"/>
                  <a:sym typeface="+mn-lt"/>
                </a:rPr>
                <a:t>MemoryBank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arrow-pointing-up_36637"/>
            <p:cNvSpPr/>
            <p:nvPr/>
          </p:nvSpPr>
          <p:spPr>
            <a:xfrm rot="16200000" flipV="1">
              <a:off x="5253722" y="1888767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6096000" y="1897328"/>
              <a:ext cx="1765880" cy="4960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FOX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大模型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arrow-pointing-up_36637"/>
            <p:cNvSpPr/>
            <p:nvPr/>
          </p:nvSpPr>
          <p:spPr>
            <a:xfrm rot="16200000" flipV="1">
              <a:off x="8313110" y="1888767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087225" y="3340371"/>
              <a:ext cx="11133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咨询报告</a:t>
              </a:r>
              <a:endParaRPr lang="en-US" altLang="zh-CN" dirty="0">
                <a:cs typeface="+mn-ea"/>
                <a:sym typeface="+mn-lt"/>
              </a:endParaRPr>
            </a:p>
            <a:p>
              <a:r>
                <a:rPr lang="zh-CN" altLang="en-US" dirty="0">
                  <a:cs typeface="+mn-ea"/>
                  <a:sym typeface="+mn-lt"/>
                </a:rPr>
                <a:t>生前文字</a:t>
              </a:r>
              <a:endParaRPr lang="en-US" altLang="zh-CN" dirty="0">
                <a:cs typeface="+mn-ea"/>
                <a:sym typeface="+mn-lt"/>
              </a:endParaRPr>
            </a:p>
            <a:p>
              <a:r>
                <a:rPr lang="zh-CN" altLang="en-US" dirty="0">
                  <a:cs typeface="+mn-ea"/>
                  <a:sym typeface="+mn-lt"/>
                </a:rPr>
                <a:t>生前形象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941140" y="2312988"/>
              <a:ext cx="1510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初步个性化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806162" y="3464933"/>
              <a:ext cx="1765880" cy="496039"/>
            </a:xfrm>
            <a:prstGeom prst="roundRect">
              <a:avLst/>
            </a:prstGeom>
            <a:solidFill>
              <a:srgbClr val="73F3B0"/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通义千问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806162" y="4987672"/>
              <a:ext cx="1765880" cy="496039"/>
            </a:xfrm>
            <a:prstGeom prst="roundRect">
              <a:avLst/>
            </a:prstGeom>
            <a:solidFill>
              <a:srgbClr val="73F3B0"/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VALL-E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21868" y="4012816"/>
              <a:ext cx="1214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语音输入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590" y="5466397"/>
              <a:ext cx="1172527" cy="36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声纹识别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arrow-pointing-up_36637"/>
            <p:cNvSpPr/>
            <p:nvPr/>
          </p:nvSpPr>
          <p:spPr>
            <a:xfrm rot="16200000" flipV="1">
              <a:off x="2485611" y="4254937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0" name="arrow-pointing-up_36637"/>
            <p:cNvSpPr/>
            <p:nvPr/>
          </p:nvSpPr>
          <p:spPr>
            <a:xfrm rot="16200000" flipV="1">
              <a:off x="5356380" y="3296952"/>
              <a:ext cx="454676" cy="598814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332029" y="3909559"/>
              <a:ext cx="1113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个人特征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941140" y="1679607"/>
              <a:ext cx="1510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评估与输出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6039340" y="3391528"/>
              <a:ext cx="1765880" cy="496039"/>
            </a:xfrm>
            <a:prstGeom prst="roundRect">
              <a:avLst/>
            </a:prstGeom>
            <a:solidFill>
              <a:srgbClr val="73F3B0"/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Unity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建模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5" name="arrow-pointing-up_36637"/>
            <p:cNvSpPr/>
            <p:nvPr/>
          </p:nvSpPr>
          <p:spPr>
            <a:xfrm rot="16200000" flipV="1">
              <a:off x="8043462" y="3369900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8748729" y="3369021"/>
              <a:ext cx="1765880" cy="4960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AE6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FOX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大模型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092101" y="3906314"/>
              <a:ext cx="99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个性化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arrow-pointing-up_36637"/>
            <p:cNvSpPr/>
            <p:nvPr/>
          </p:nvSpPr>
          <p:spPr>
            <a:xfrm rot="16200000" flipV="1">
              <a:off x="10735103" y="3369899"/>
              <a:ext cx="380352" cy="539293"/>
            </a:xfrm>
            <a:custGeom>
              <a:avLst/>
              <a:gdLst>
                <a:gd name="T0" fmla="*/ 602275 w 602487"/>
                <a:gd name="T1" fmla="*/ 602275 w 602487"/>
                <a:gd name="T2" fmla="*/ 602275 w 602487"/>
                <a:gd name="T3" fmla="*/ 602275 w 602487"/>
                <a:gd name="T4" fmla="*/ 602275 w 602487"/>
                <a:gd name="T5" fmla="*/ 602275 w 602487"/>
                <a:gd name="T6" fmla="*/ 602275 w 602487"/>
                <a:gd name="T7" fmla="*/ 602275 w 602487"/>
                <a:gd name="T8" fmla="*/ 602275 w 602487"/>
                <a:gd name="T9" fmla="*/ 602275 w 602487"/>
                <a:gd name="T10" fmla="*/ 602275 w 602487"/>
                <a:gd name="T11" fmla="*/ 602275 w 602487"/>
                <a:gd name="T12" fmla="*/ 602275 w 602487"/>
                <a:gd name="T13" fmla="*/ 602275 w 602487"/>
                <a:gd name="T14" fmla="*/ 602275 w 602487"/>
                <a:gd name="T15" fmla="*/ 602275 w 602487"/>
                <a:gd name="T16" fmla="*/ 602275 w 602487"/>
                <a:gd name="T17" fmla="*/ 602275 w 602487"/>
                <a:gd name="T18" fmla="*/ 602275 w 602487"/>
                <a:gd name="T19" fmla="*/ 602275 w 602487"/>
                <a:gd name="T20" fmla="*/ 602275 w 602487"/>
                <a:gd name="T21" fmla="*/ 602275 w 602487"/>
                <a:gd name="T22" fmla="*/ 602275 w 602487"/>
                <a:gd name="T23" fmla="*/ 602275 w 602487"/>
                <a:gd name="T24" fmla="*/ 602275 w 602487"/>
                <a:gd name="T25" fmla="*/ 602275 w 602487"/>
                <a:gd name="T26" fmla="*/ 602275 w 602487"/>
                <a:gd name="T27" fmla="*/ 602275 w 60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rgbClr val="172D2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310842" y="4882169"/>
              <a:ext cx="6255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73F3B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针对哀伤疗愈心理咨询的</a:t>
              </a:r>
              <a:r>
                <a:rPr lang="en-US" altLang="zh-CN" sz="2800" dirty="0">
                  <a:solidFill>
                    <a:srgbClr val="73F3B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AI</a:t>
              </a:r>
              <a:r>
                <a:rPr lang="zh-CN" altLang="en-US" sz="2800" dirty="0">
                  <a:solidFill>
                    <a:srgbClr val="73F3B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辅助工具</a:t>
              </a:r>
              <a:endParaRPr lang="zh-CN" altLang="en-US" sz="2800" dirty="0">
                <a:solidFill>
                  <a:srgbClr val="73F3B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660400" y="1784966"/>
            <a:ext cx="10858500" cy="1543770"/>
          </a:xfrm>
          <a:prstGeom prst="roundRect">
            <a:avLst/>
          </a:prstGeom>
          <a:noFill/>
          <a:ln w="25400">
            <a:solidFill>
              <a:srgbClr val="7AE67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09995" y="2040467"/>
            <a:ext cx="461665" cy="11707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基本原理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660400" y="3688476"/>
            <a:ext cx="3189705" cy="2656762"/>
          </a:xfrm>
          <a:prstGeom prst="roundRect">
            <a:avLst/>
          </a:prstGeom>
          <a:noFill/>
          <a:ln w="25400">
            <a:solidFill>
              <a:srgbClr val="7AE67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5155" y="4317354"/>
            <a:ext cx="461665" cy="1525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输出模拟音色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4061861" y="3688476"/>
            <a:ext cx="7471328" cy="1092111"/>
          </a:xfrm>
          <a:prstGeom prst="roundRect">
            <a:avLst/>
          </a:prstGeom>
          <a:noFill/>
          <a:ln w="25400">
            <a:solidFill>
              <a:srgbClr val="7AE67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683441" y="429179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49" y="-19073"/>
            <a:ext cx="1493649" cy="749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" y="2410880"/>
            <a:ext cx="786452" cy="20362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28" y="703792"/>
            <a:ext cx="2650569" cy="564144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xfrm>
            <a:off x="4284184" y="759345"/>
            <a:ext cx="2650569" cy="5641446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962741" y="5782585"/>
            <a:ext cx="505356" cy="430864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arrow-pointing-up_36637"/>
          <p:cNvSpPr/>
          <p:nvPr/>
        </p:nvSpPr>
        <p:spPr>
          <a:xfrm rot="16200000" flipV="1">
            <a:off x="7014317" y="2905480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08985" y="1686834"/>
            <a:ext cx="2436854" cy="1668450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256" y="3432232"/>
            <a:ext cx="2200847" cy="64623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3679000" y="0"/>
            <a:ext cx="6906354" cy="6824090"/>
            <a:chOff x="-3679000" y="0"/>
            <a:chExt cx="6906354" cy="6824090"/>
          </a:xfrm>
        </p:grpSpPr>
        <p:sp>
          <p:nvSpPr>
            <p:cNvPr id="7" name="任意多边形: 形状 6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41716" y="2718247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5400000">
              <a:off x="-625933" y="470577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10800000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-566607" y="368113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035398" y="133407"/>
            <a:ext cx="48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为咨询师提供丧亲疗愈的</a:t>
            </a:r>
            <a:r>
              <a:rPr lang="zh-CN" altLang="en-US" u="sng" dirty="0">
                <a:cs typeface="+mn-ea"/>
                <a:sym typeface="+mn-lt"/>
              </a:rPr>
              <a:t>详细专业知识补充</a:t>
            </a:r>
            <a:endParaRPr lang="zh-CN" altLang="en-US" u="sng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683441" y="429179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47" y="-44926"/>
            <a:ext cx="1493649" cy="749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" y="2410880"/>
            <a:ext cx="786452" cy="2036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xfrm>
            <a:off x="7711679" y="697205"/>
            <a:ext cx="2650569" cy="56414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18536" y="3893032"/>
            <a:ext cx="2436854" cy="1129212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245" y="4134522"/>
            <a:ext cx="3170195" cy="6462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8536" y="5081420"/>
            <a:ext cx="2436854" cy="486174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92" y="5013646"/>
            <a:ext cx="2810500" cy="6462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026" y="3256952"/>
            <a:ext cx="1828959" cy="6462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18536" y="3349235"/>
            <a:ext cx="2436854" cy="486174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1658816" y="2985968"/>
            <a:ext cx="796894" cy="646232"/>
          </a:xfrm>
          <a:prstGeom prst="triangle">
            <a:avLst/>
          </a:prstGeom>
          <a:solidFill>
            <a:srgbClr val="73F3B0"/>
          </a:solidFill>
          <a:ln>
            <a:solidFill>
              <a:srgbClr val="73F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16200000">
            <a:off x="-3679000" y="0"/>
            <a:ext cx="6906354" cy="6824090"/>
            <a:chOff x="-3679000" y="0"/>
            <a:chExt cx="6906354" cy="6824090"/>
          </a:xfrm>
        </p:grpSpPr>
        <p:sp>
          <p:nvSpPr>
            <p:cNvPr id="22" name="任意多边形: 形状 21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41724" y="2718247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 rot="5400000">
              <a:off x="-625933" y="4705780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0800000">
              <a:off x="-2703599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6200000">
              <a:off x="-566607" y="368113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035398" y="133407"/>
            <a:ext cx="506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为咨询师提供咨询辅助的数字化流程工具</a:t>
            </a:r>
            <a:endParaRPr lang="zh-CN" altLang="en-US" u="sng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683441" y="429179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34" y="-21137"/>
            <a:ext cx="1847248" cy="755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" b="127"/>
          <a:stretch>
            <a:fillRect/>
          </a:stretch>
        </p:blipFill>
        <p:spPr>
          <a:xfrm>
            <a:off x="7711679" y="697205"/>
            <a:ext cx="2650569" cy="56414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18536" y="2952750"/>
            <a:ext cx="2436854" cy="1384191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8994" y="3580068"/>
            <a:ext cx="478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情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绪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波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动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显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zh-CN" altLang="en-US" sz="2400" dirty="0">
                <a:cs typeface="+mn-ea"/>
                <a:sym typeface="+mn-lt"/>
              </a:rPr>
              <a:t>示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xfrm>
            <a:off x="4320062" y="718329"/>
            <a:ext cx="2650569" cy="56414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91041" y="1270506"/>
            <a:ext cx="2436854" cy="1384191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arrow-pointing-up_36637"/>
          <p:cNvSpPr/>
          <p:nvPr/>
        </p:nvSpPr>
        <p:spPr>
          <a:xfrm rot="16200000" flipV="1">
            <a:off x="7014317" y="2905480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571" y="613772"/>
            <a:ext cx="676715" cy="24751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18536" y="1434546"/>
            <a:ext cx="2436854" cy="1384191"/>
          </a:xfrm>
          <a:prstGeom prst="rect">
            <a:avLst/>
          </a:prstGeom>
          <a:noFill/>
          <a:ln w="38100">
            <a:solidFill>
              <a:srgbClr val="172D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 rot="10800000">
            <a:off x="-3679000" y="0"/>
            <a:ext cx="6906354" cy="6824090"/>
            <a:chOff x="-3679000" y="0"/>
            <a:chExt cx="6906354" cy="6824090"/>
          </a:xfrm>
        </p:grpSpPr>
        <p:sp>
          <p:nvSpPr>
            <p:cNvPr id="4" name="任意多边形: 形状 3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1716" y="2718247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rot="5400000">
              <a:off x="-625933" y="470577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 rot="10800000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-566607" y="368113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5" y="2410880"/>
            <a:ext cx="786452" cy="20362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615" y="68116"/>
            <a:ext cx="5060119" cy="49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573034" y="2487592"/>
            <a:ext cx="618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来访者</a:t>
            </a:r>
            <a:endParaRPr lang="en-US" altLang="zh-CN" sz="2800" b="1" dirty="0">
              <a:cs typeface="+mn-ea"/>
              <a:sym typeface="+mn-lt"/>
            </a:endParaRPr>
          </a:p>
          <a:p>
            <a:r>
              <a:rPr lang="zh-CN" altLang="en-US" sz="2800" b="1" dirty="0">
                <a:cs typeface="+mn-ea"/>
                <a:sym typeface="+mn-lt"/>
              </a:rPr>
              <a:t>端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-927964" y="2270942"/>
            <a:ext cx="3544187" cy="4976728"/>
          </a:xfrm>
          <a:custGeom>
            <a:avLst/>
            <a:gdLst>
              <a:gd name="connsiteX0" fmla="*/ 0 w 3544187"/>
              <a:gd name="connsiteY0" fmla="*/ 0 h 4976728"/>
              <a:gd name="connsiteX1" fmla="*/ 3544187 w 3544187"/>
              <a:gd name="connsiteY1" fmla="*/ 0 h 4976728"/>
              <a:gd name="connsiteX2" fmla="*/ 3544187 w 3544187"/>
              <a:gd name="connsiteY2" fmla="*/ 4976728 h 4976728"/>
              <a:gd name="connsiteX3" fmla="*/ 0 w 3544187"/>
              <a:gd name="connsiteY3" fmla="*/ 4976728 h 497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4187" h="4976728">
                <a:moveTo>
                  <a:pt x="0" y="0"/>
                </a:moveTo>
                <a:lnTo>
                  <a:pt x="3544187" y="0"/>
                </a:lnTo>
                <a:lnTo>
                  <a:pt x="3544187" y="4976728"/>
                </a:lnTo>
                <a:lnTo>
                  <a:pt x="0" y="4976728"/>
                </a:lnTo>
                <a:close/>
              </a:path>
            </a:pathLst>
          </a:custGeom>
          <a:gradFill flip="none" rotWithShape="1">
            <a:gsLst>
              <a:gs pos="0">
                <a:srgbClr val="CBFFDB">
                  <a:alpha val="5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44129" y="360002"/>
            <a:ext cx="7771959" cy="6301778"/>
          </a:xfrm>
          <a:prstGeom prst="round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06685" t="-18500" r="-114577" b="-14716"/>
            </a:stretch>
          </a:blipFill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49" y="-39818"/>
            <a:ext cx="1737511" cy="7559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87" y="1156179"/>
            <a:ext cx="2227818" cy="47620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>
            <a:fillRect/>
          </a:stretch>
        </p:blipFill>
        <p:spPr>
          <a:xfrm>
            <a:off x="3646442" y="1156179"/>
            <a:ext cx="2227818" cy="47620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81"/>
          <a:stretch>
            <a:fillRect/>
          </a:stretch>
        </p:blipFill>
        <p:spPr>
          <a:xfrm>
            <a:off x="6167197" y="1156179"/>
            <a:ext cx="2227818" cy="4762064"/>
          </a:xfrm>
          <a:prstGeom prst="rect">
            <a:avLst/>
          </a:prstGeom>
        </p:spPr>
      </p:pic>
      <p:sp>
        <p:nvSpPr>
          <p:cNvPr id="16" name="arrow-pointing-up_36637"/>
          <p:cNvSpPr/>
          <p:nvPr/>
        </p:nvSpPr>
        <p:spPr>
          <a:xfrm rot="16200000" flipV="1">
            <a:off x="3250969" y="2541249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arrow-pointing-up_36637"/>
          <p:cNvSpPr/>
          <p:nvPr/>
        </p:nvSpPr>
        <p:spPr>
          <a:xfrm rot="16200000" flipV="1">
            <a:off x="5716230" y="2541250"/>
            <a:ext cx="608245" cy="548810"/>
          </a:xfrm>
          <a:custGeom>
            <a:avLst/>
            <a:gdLst>
              <a:gd name="T0" fmla="*/ 602275 w 602487"/>
              <a:gd name="T1" fmla="*/ 602275 w 602487"/>
              <a:gd name="T2" fmla="*/ 602275 w 602487"/>
              <a:gd name="T3" fmla="*/ 602275 w 602487"/>
              <a:gd name="T4" fmla="*/ 602275 w 602487"/>
              <a:gd name="T5" fmla="*/ 602275 w 602487"/>
              <a:gd name="T6" fmla="*/ 602275 w 602487"/>
              <a:gd name="T7" fmla="*/ 602275 w 602487"/>
              <a:gd name="T8" fmla="*/ 602275 w 602487"/>
              <a:gd name="T9" fmla="*/ 602275 w 602487"/>
              <a:gd name="T10" fmla="*/ 602275 w 602487"/>
              <a:gd name="T11" fmla="*/ 602275 w 602487"/>
              <a:gd name="T12" fmla="*/ 602275 w 602487"/>
              <a:gd name="T13" fmla="*/ 602275 w 602487"/>
              <a:gd name="T14" fmla="*/ 602275 w 602487"/>
              <a:gd name="T15" fmla="*/ 602275 w 602487"/>
              <a:gd name="T16" fmla="*/ 602275 w 602487"/>
              <a:gd name="T17" fmla="*/ 602275 w 602487"/>
              <a:gd name="T18" fmla="*/ 602275 w 602487"/>
              <a:gd name="T19" fmla="*/ 602275 w 602487"/>
              <a:gd name="T20" fmla="*/ 602275 w 602487"/>
              <a:gd name="T21" fmla="*/ 602275 w 602487"/>
              <a:gd name="T22" fmla="*/ 602275 w 602487"/>
              <a:gd name="T23" fmla="*/ 602275 w 602487"/>
              <a:gd name="T24" fmla="*/ 602275 w 602487"/>
              <a:gd name="T25" fmla="*/ 602275 w 602487"/>
              <a:gd name="T26" fmla="*/ 602275 w 602487"/>
              <a:gd name="T27" fmla="*/ 602275 w 602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rgbClr val="172D2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0612" y="-39818"/>
            <a:ext cx="6906354" cy="6824090"/>
            <a:chOff x="-3679000" y="0"/>
            <a:chExt cx="6906354" cy="6824090"/>
          </a:xfrm>
        </p:grpSpPr>
        <p:sp>
          <p:nvSpPr>
            <p:cNvPr id="3" name="任意多边形: 形状 2"/>
            <p:cNvSpPr/>
            <p:nvPr/>
          </p:nvSpPr>
          <p:spPr>
            <a:xfrm rot="5400000">
              <a:off x="-3637868" y="-41132"/>
              <a:ext cx="6824090" cy="6906354"/>
            </a:xfrm>
            <a:custGeom>
              <a:avLst/>
              <a:gdLst>
                <a:gd name="connsiteX0" fmla="*/ 4546586 w 6824090"/>
                <a:gd name="connsiteY0" fmla="*/ 4326780 h 6906354"/>
                <a:gd name="connsiteX1" fmla="*/ 4606625 w 6824090"/>
                <a:gd name="connsiteY1" fmla="*/ 4258374 h 6906354"/>
                <a:gd name="connsiteX2" fmla="*/ 4657250 w 6824090"/>
                <a:gd name="connsiteY2" fmla="*/ 2541324 h 6906354"/>
                <a:gd name="connsiteX3" fmla="*/ 4582908 w 6824090"/>
                <a:gd name="connsiteY3" fmla="*/ 2445132 h 6906354"/>
                <a:gd name="connsiteX4" fmla="*/ 5565414 w 6824090"/>
                <a:gd name="connsiteY4" fmla="*/ 1433514 h 6906354"/>
                <a:gd name="connsiteX5" fmla="*/ 5686698 w 6824090"/>
                <a:gd name="connsiteY5" fmla="*/ 1563004 h 6906354"/>
                <a:gd name="connsiteX6" fmla="*/ 6356195 w 6824090"/>
                <a:gd name="connsiteY6" fmla="*/ 3133941 h 6906354"/>
                <a:gd name="connsiteX7" fmla="*/ 6356478 w 6824090"/>
                <a:gd name="connsiteY7" fmla="*/ 3138684 h 6906354"/>
                <a:gd name="connsiteX8" fmla="*/ 6824090 w 6824090"/>
                <a:gd name="connsiteY8" fmla="*/ 3426999 h 6906354"/>
                <a:gd name="connsiteX9" fmla="*/ 6354124 w 6824090"/>
                <a:gd name="connsiteY9" fmla="*/ 3716766 h 6906354"/>
                <a:gd name="connsiteX10" fmla="*/ 6338434 w 6824090"/>
                <a:gd name="connsiteY10" fmla="*/ 3861042 h 6906354"/>
                <a:gd name="connsiteX11" fmla="*/ 5751553 w 6824090"/>
                <a:gd name="connsiteY11" fmla="*/ 5212030 h 6906354"/>
                <a:gd name="connsiteX12" fmla="*/ 5616499 w 6824090"/>
                <a:gd name="connsiteY12" fmla="*/ 5365905 h 6906354"/>
                <a:gd name="connsiteX13" fmla="*/ 1558901 w 6824090"/>
                <a:gd name="connsiteY13" fmla="*/ 5558737 h 6906354"/>
                <a:gd name="connsiteX14" fmla="*/ 2588475 w 6824090"/>
                <a:gd name="connsiteY14" fmla="*/ 4498657 h 6906354"/>
                <a:gd name="connsiteX15" fmla="*/ 2671656 w 6824090"/>
                <a:gd name="connsiteY15" fmla="*/ 4560356 h 6906354"/>
                <a:gd name="connsiteX16" fmla="*/ 4286202 w 6824090"/>
                <a:gd name="connsiteY16" fmla="*/ 4556972 h 6906354"/>
                <a:gd name="connsiteX17" fmla="*/ 4349956 w 6824090"/>
                <a:gd name="connsiteY17" fmla="*/ 4508651 h 6906354"/>
                <a:gd name="connsiteX18" fmla="*/ 5426989 w 6824090"/>
                <a:gd name="connsiteY18" fmla="*/ 5554691 h 6906354"/>
                <a:gd name="connsiteX19" fmla="*/ 5341242 w 6824090"/>
                <a:gd name="connsiteY19" fmla="*/ 5634498 h 6906354"/>
                <a:gd name="connsiteX20" fmla="*/ 3767044 w 6824090"/>
                <a:gd name="connsiteY20" fmla="*/ 6293906 h 6906354"/>
                <a:gd name="connsiteX21" fmla="*/ 3735856 w 6824090"/>
                <a:gd name="connsiteY21" fmla="*/ 6295578 h 6906354"/>
                <a:gd name="connsiteX22" fmla="*/ 3359270 w 6824090"/>
                <a:gd name="connsiteY22" fmla="*/ 6906354 h 6906354"/>
                <a:gd name="connsiteX23" fmla="*/ 2960823 w 6824090"/>
                <a:gd name="connsiteY23" fmla="*/ 6260122 h 6906354"/>
                <a:gd name="connsiteX24" fmla="*/ 2982025 w 6824090"/>
                <a:gd name="connsiteY24" fmla="*/ 6260122 h 6906354"/>
                <a:gd name="connsiteX25" fmla="*/ 2800898 w 6824090"/>
                <a:gd name="connsiteY25" fmla="*/ 6223655 h 6906354"/>
                <a:gd name="connsiteX26" fmla="*/ 1691877 w 6824090"/>
                <a:gd name="connsiteY26" fmla="*/ 5676188 h 6906354"/>
                <a:gd name="connsiteX27" fmla="*/ 1490862 w 6824090"/>
                <a:gd name="connsiteY27" fmla="*/ 1358991 h 6906354"/>
                <a:gd name="connsiteX28" fmla="*/ 1626991 w 6824090"/>
                <a:gd name="connsiteY28" fmla="*/ 1231489 h 6906354"/>
                <a:gd name="connsiteX29" fmla="*/ 2957180 w 6824090"/>
                <a:gd name="connsiteY29" fmla="*/ 596778 h 6906354"/>
                <a:gd name="connsiteX30" fmla="*/ 2994654 w 6824090"/>
                <a:gd name="connsiteY30" fmla="*/ 591364 h 6906354"/>
                <a:gd name="connsiteX31" fmla="*/ 3359270 w 6824090"/>
                <a:gd name="connsiteY31" fmla="*/ 0 h 6906354"/>
                <a:gd name="connsiteX32" fmla="*/ 3701758 w 6824090"/>
                <a:gd name="connsiteY32" fmla="*/ 555473 h 6906354"/>
                <a:gd name="connsiteX33" fmla="*/ 3925031 w 6824090"/>
                <a:gd name="connsiteY33" fmla="*/ 579753 h 6906354"/>
                <a:gd name="connsiteX34" fmla="*/ 5276019 w 6824090"/>
                <a:gd name="connsiteY34" fmla="*/ 1166634 h 6906354"/>
                <a:gd name="connsiteX35" fmla="*/ 5370896 w 6824090"/>
                <a:gd name="connsiteY35" fmla="*/ 1249907 h 6906354"/>
                <a:gd name="connsiteX36" fmla="*/ 4393206 w 6824090"/>
                <a:gd name="connsiteY36" fmla="*/ 2256564 h 6906354"/>
                <a:gd name="connsiteX37" fmla="*/ 4375998 w 6824090"/>
                <a:gd name="connsiteY37" fmla="*/ 2241365 h 6906354"/>
                <a:gd name="connsiteX38" fmla="*/ 2551315 w 6824090"/>
                <a:gd name="connsiteY38" fmla="*/ 2262209 h 6906354"/>
                <a:gd name="connsiteX39" fmla="*/ 2484690 w 6824090"/>
                <a:gd name="connsiteY39" fmla="*/ 2324220 h 6906354"/>
                <a:gd name="connsiteX40" fmla="*/ 0 w 6824090"/>
                <a:gd name="connsiteY40" fmla="*/ 3321772 h 6906354"/>
                <a:gd name="connsiteX41" fmla="*/ 646232 w 6824090"/>
                <a:gd name="connsiteY41" fmla="*/ 2923325 h 6906354"/>
                <a:gd name="connsiteX42" fmla="*/ 646232 w 6824090"/>
                <a:gd name="connsiteY42" fmla="*/ 2980384 h 6906354"/>
                <a:gd name="connsiteX43" fmla="*/ 690434 w 6824090"/>
                <a:gd name="connsiteY43" fmla="*/ 2753802 h 6906354"/>
                <a:gd name="connsiteX44" fmla="*/ 1230621 w 6824090"/>
                <a:gd name="connsiteY44" fmla="*/ 1642168 h 6906354"/>
                <a:gd name="connsiteX45" fmla="*/ 1307893 w 6824090"/>
                <a:gd name="connsiteY45" fmla="*/ 1554129 h 6906354"/>
                <a:gd name="connsiteX46" fmla="*/ 2308637 w 6824090"/>
                <a:gd name="connsiteY46" fmla="*/ 2526075 h 6906354"/>
                <a:gd name="connsiteX47" fmla="*/ 2262198 w 6824090"/>
                <a:gd name="connsiteY47" fmla="*/ 2591213 h 6906354"/>
                <a:gd name="connsiteX48" fmla="*/ 2384532 w 6824090"/>
                <a:gd name="connsiteY48" fmla="*/ 4304898 h 6906354"/>
                <a:gd name="connsiteX49" fmla="*/ 2394030 w 6824090"/>
                <a:gd name="connsiteY49" fmla="*/ 4314974 h 6906354"/>
                <a:gd name="connsiteX50" fmla="*/ 1369325 w 6824090"/>
                <a:gd name="connsiteY50" fmla="*/ 5370040 h 6906354"/>
                <a:gd name="connsiteX51" fmla="*/ 1295477 w 6824090"/>
                <a:gd name="connsiteY51" fmla="*/ 5291195 h 6906354"/>
                <a:gd name="connsiteX52" fmla="*/ 625980 w 6824090"/>
                <a:gd name="connsiteY52" fmla="*/ 3720259 h 6906354"/>
                <a:gd name="connsiteX53" fmla="*/ 625205 w 6824090"/>
                <a:gd name="connsiteY53" fmla="*/ 3707254 h 69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824090" h="6906354">
                  <a:moveTo>
                    <a:pt x="4546586" y="4326780"/>
                  </a:moveTo>
                  <a:lnTo>
                    <a:pt x="4606625" y="4258374"/>
                  </a:lnTo>
                  <a:cubicBezTo>
                    <a:pt x="5003002" y="3757639"/>
                    <a:pt x="5018000" y="3056724"/>
                    <a:pt x="4657250" y="2541324"/>
                  </a:cubicBezTo>
                  <a:lnTo>
                    <a:pt x="4582908" y="2445132"/>
                  </a:lnTo>
                  <a:lnTo>
                    <a:pt x="5565414" y="1433514"/>
                  </a:lnTo>
                  <a:lnTo>
                    <a:pt x="5686698" y="1563004"/>
                  </a:lnTo>
                  <a:cubicBezTo>
                    <a:pt x="6075197" y="2019501"/>
                    <a:pt x="6298749" y="2569630"/>
                    <a:pt x="6356195" y="3133941"/>
                  </a:cubicBezTo>
                  <a:lnTo>
                    <a:pt x="6356478" y="3138684"/>
                  </a:lnTo>
                  <a:lnTo>
                    <a:pt x="6824090" y="3426999"/>
                  </a:lnTo>
                  <a:lnTo>
                    <a:pt x="6354124" y="3716766"/>
                  </a:lnTo>
                  <a:lnTo>
                    <a:pt x="6338434" y="3861042"/>
                  </a:lnTo>
                  <a:cubicBezTo>
                    <a:pt x="6265453" y="4342647"/>
                    <a:pt x="6070070" y="4809654"/>
                    <a:pt x="5751553" y="5212030"/>
                  </a:cubicBezTo>
                  <a:lnTo>
                    <a:pt x="5616499" y="5365905"/>
                  </a:lnTo>
                  <a:close/>
                  <a:moveTo>
                    <a:pt x="1558901" y="5558737"/>
                  </a:moveTo>
                  <a:lnTo>
                    <a:pt x="2588475" y="4498657"/>
                  </a:lnTo>
                  <a:lnTo>
                    <a:pt x="2671656" y="4560356"/>
                  </a:lnTo>
                  <a:cubicBezTo>
                    <a:pt x="3159185" y="4889645"/>
                    <a:pt x="3801896" y="4886990"/>
                    <a:pt x="4286202" y="4556972"/>
                  </a:cubicBezTo>
                  <a:lnTo>
                    <a:pt x="4349956" y="4508651"/>
                  </a:lnTo>
                  <a:lnTo>
                    <a:pt x="5426989" y="5554691"/>
                  </a:lnTo>
                  <a:lnTo>
                    <a:pt x="5341242" y="5634498"/>
                  </a:lnTo>
                  <a:cubicBezTo>
                    <a:pt x="4882851" y="6019646"/>
                    <a:pt x="4331635" y="6239836"/>
                    <a:pt x="3767044" y="6293906"/>
                  </a:cubicBezTo>
                  <a:lnTo>
                    <a:pt x="3735856" y="6295578"/>
                  </a:lnTo>
                  <a:lnTo>
                    <a:pt x="3359270" y="6906354"/>
                  </a:lnTo>
                  <a:lnTo>
                    <a:pt x="2960823" y="6260122"/>
                  </a:lnTo>
                  <a:lnTo>
                    <a:pt x="2982025" y="6260122"/>
                  </a:lnTo>
                  <a:lnTo>
                    <a:pt x="2800898" y="6223655"/>
                  </a:lnTo>
                  <a:cubicBezTo>
                    <a:pt x="2405233" y="6126399"/>
                    <a:pt x="2025907" y="5944051"/>
                    <a:pt x="1691877" y="5676188"/>
                  </a:cubicBezTo>
                  <a:close/>
                  <a:moveTo>
                    <a:pt x="1490862" y="1358991"/>
                  </a:moveTo>
                  <a:lnTo>
                    <a:pt x="1626991" y="1231489"/>
                  </a:lnTo>
                  <a:cubicBezTo>
                    <a:pt x="2018274" y="898490"/>
                    <a:pt x="2478348" y="686676"/>
                    <a:pt x="2957180" y="596778"/>
                  </a:cubicBezTo>
                  <a:lnTo>
                    <a:pt x="2994654" y="591364"/>
                  </a:lnTo>
                  <a:lnTo>
                    <a:pt x="3359270" y="0"/>
                  </a:lnTo>
                  <a:lnTo>
                    <a:pt x="3701758" y="555473"/>
                  </a:lnTo>
                  <a:lnTo>
                    <a:pt x="3925031" y="579753"/>
                  </a:lnTo>
                  <a:cubicBezTo>
                    <a:pt x="4406636" y="652734"/>
                    <a:pt x="4873643" y="848117"/>
                    <a:pt x="5276019" y="1166634"/>
                  </a:cubicBezTo>
                  <a:lnTo>
                    <a:pt x="5370896" y="1249907"/>
                  </a:lnTo>
                  <a:lnTo>
                    <a:pt x="4393206" y="2256564"/>
                  </a:lnTo>
                  <a:lnTo>
                    <a:pt x="4375998" y="2241365"/>
                  </a:lnTo>
                  <a:cubicBezTo>
                    <a:pt x="3841549" y="1812784"/>
                    <a:pt x="3075190" y="1822040"/>
                    <a:pt x="2551315" y="2262209"/>
                  </a:cubicBezTo>
                  <a:lnTo>
                    <a:pt x="2484690" y="2324220"/>
                  </a:lnTo>
                  <a:close/>
                  <a:moveTo>
                    <a:pt x="0" y="3321772"/>
                  </a:moveTo>
                  <a:lnTo>
                    <a:pt x="646232" y="2923325"/>
                  </a:lnTo>
                  <a:lnTo>
                    <a:pt x="646232" y="2980384"/>
                  </a:lnTo>
                  <a:lnTo>
                    <a:pt x="690434" y="2753802"/>
                  </a:lnTo>
                  <a:cubicBezTo>
                    <a:pt x="785269" y="2357678"/>
                    <a:pt x="965191" y="1977481"/>
                    <a:pt x="1230621" y="1642168"/>
                  </a:cubicBezTo>
                  <a:lnTo>
                    <a:pt x="1307893" y="1554129"/>
                  </a:lnTo>
                  <a:lnTo>
                    <a:pt x="2308637" y="2526075"/>
                  </a:lnTo>
                  <a:lnTo>
                    <a:pt x="2262198" y="2591213"/>
                  </a:lnTo>
                  <a:cubicBezTo>
                    <a:pt x="1923904" y="3120212"/>
                    <a:pt x="1966558" y="3820006"/>
                    <a:pt x="2384532" y="4304898"/>
                  </a:cubicBezTo>
                  <a:lnTo>
                    <a:pt x="2394030" y="4314974"/>
                  </a:lnTo>
                  <a:lnTo>
                    <a:pt x="1369325" y="5370040"/>
                  </a:lnTo>
                  <a:lnTo>
                    <a:pt x="1295477" y="5291195"/>
                  </a:lnTo>
                  <a:cubicBezTo>
                    <a:pt x="906978" y="4834699"/>
                    <a:pt x="683425" y="4284569"/>
                    <a:pt x="625980" y="3720259"/>
                  </a:cubicBezTo>
                  <a:lnTo>
                    <a:pt x="625205" y="3707254"/>
                  </a:lnTo>
                  <a:close/>
                </a:path>
              </a:pathLst>
            </a:custGeom>
            <a:solidFill>
              <a:srgbClr val="73F3B0"/>
            </a:solidFill>
            <a:ln>
              <a:solidFill>
                <a:srgbClr val="73F3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 flipV="1">
              <a:off x="1628177" y="2310760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功能三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 rot="16200000">
              <a:off x="-625933" y="4705772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功能二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rot="10800000" flipV="1">
              <a:off x="-2703591" y="2550224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功能一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 rot="16200000">
              <a:off x="-566607" y="368113"/>
              <a:ext cx="800219" cy="17236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dirty="0">
                  <a:cs typeface="+mn-ea"/>
                  <a:sym typeface="+mn-lt"/>
                </a:rPr>
                <a:t>功能四</a:t>
              </a:r>
              <a:endParaRPr lang="zh-CN" altLang="en-US" sz="4000" dirty="0"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317" y="-21981"/>
            <a:ext cx="5127180" cy="49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simvcie">
      <a:majorFont>
        <a:latin typeface="Times New Roman"/>
        <a:ea typeface="字魂宇宙巡航体 黑体"/>
        <a:cs typeface=""/>
      </a:majorFont>
      <a:minorFont>
        <a:latin typeface="Times New Roman"/>
        <a:ea typeface="字魂宇宙巡航体 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WPS 文字</Application>
  <PresentationFormat>宽屏</PresentationFormat>
  <Paragraphs>167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Times New Roman</vt:lpstr>
      <vt:lpstr>字魂宇宙巡航体 黑体</vt:lpstr>
      <vt:lpstr>汉仪中黑KW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安涛 周</dc:creator>
  <cp:lastModifiedBy>如i你所愿</cp:lastModifiedBy>
  <cp:revision>51</cp:revision>
  <dcterms:created xsi:type="dcterms:W3CDTF">2024-05-12T15:38:21Z</dcterms:created>
  <dcterms:modified xsi:type="dcterms:W3CDTF">2024-05-12T15:38:21Z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156BD46E85D0D67DDE934066B08269A5_43</vt:lpwstr>
  </property>
  <property fmtid="{D5CDD505-2E9C-101B-9397-08002B2CF9AE}" pid="3" name="KSOProductBuildVer">
    <vt:lpwstr>2052-6.5.2.8766</vt:lpwstr>
  </property>
</Properties>
</file>